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30"/>
  </p:notesMasterIdLst>
  <p:handoutMasterIdLst>
    <p:handoutMasterId r:id="rId31"/>
  </p:handoutMasterIdLst>
  <p:sldIdLst>
    <p:sldId id="410" r:id="rId5"/>
    <p:sldId id="383" r:id="rId6"/>
    <p:sldId id="403" r:id="rId7"/>
    <p:sldId id="414" r:id="rId8"/>
    <p:sldId id="408" r:id="rId9"/>
    <p:sldId id="416" r:id="rId10"/>
    <p:sldId id="420" r:id="rId11"/>
    <p:sldId id="419" r:id="rId12"/>
    <p:sldId id="417" r:id="rId13"/>
    <p:sldId id="418" r:id="rId14"/>
    <p:sldId id="389" r:id="rId15"/>
    <p:sldId id="421" r:id="rId16"/>
    <p:sldId id="422" r:id="rId17"/>
    <p:sldId id="423" r:id="rId18"/>
    <p:sldId id="425" r:id="rId19"/>
    <p:sldId id="426" r:id="rId20"/>
    <p:sldId id="427" r:id="rId21"/>
    <p:sldId id="428" r:id="rId22"/>
    <p:sldId id="409" r:id="rId23"/>
    <p:sldId id="411" r:id="rId24"/>
    <p:sldId id="407" r:id="rId25"/>
    <p:sldId id="397" r:id="rId26"/>
    <p:sldId id="391" r:id="rId27"/>
    <p:sldId id="429" r:id="rId28"/>
    <p:sldId id="43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2" autoAdjust="0"/>
    <p:restoredTop sz="96327" autoAdjust="0"/>
  </p:normalViewPr>
  <p:slideViewPr>
    <p:cSldViewPr snapToGrid="0">
      <p:cViewPr varScale="1">
        <p:scale>
          <a:sx n="92" d="100"/>
          <a:sy n="92" d="100"/>
        </p:scale>
        <p:origin x="72" y="4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af16922d7589d5b/Consultorias/KAP%20SURVEY%20ANALYSIS/CAP%20ANALYSIS%20-%20V1.0%20P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af16922d7589d5b/Consultorias/KAP%20SURVEY%20ANALYSIS/CAP%20ANALYSIS%20-%20V1.0%20PR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af16922d7589d5b/Consultorias/KAP%20SURVEY%20ANALYSIS/CAP%20ANALYSIS%20-%20V1.0%20PR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af16922d7589d5b/Consultorias/KAP%20SURVEY%20ANALYSIS/CAP%20ANALYSIS%20-%20V1.0%20PR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af16922d7589d5b/Consultorias/KAP%20SURVEY%20ANALYSIS/CAP%20ANALYSIS%20-%20V1.0%20PR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af16922d7589d5b/Consultorias/KAP%20SURVEY%20ANALYSIS/CAP%20ANALYSIS%20-%20V1.0%20PR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af16922d7589d5b/Consultorias/KAP%20SURVEY%20ANALYSIS/CAP%20ANALYSIS%20-%20V1.0%20PRE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af16922d7589d5b/Consultorias/KAP%20SURVEY%20ANALYSIS/CAP%20ANALYSIS%20-%20V1.0%20PR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af16922d7589d5b/Consultorias/KAP%20SURVEY%20ANALYSIS/CAP%20ANALYSIS%20-%20V1.0%20PR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af16922d7589d5b/Consultorias/KAP%20SURVEY%20ANALYSIS/CAP%20ANALYSIS%20-%20V1.0%20PR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af16922d7589d5b/Consultorias/KAP%20SURVEY%20ANALYSIS/CAP%20ANALYSIS%20-%20V1.0%20PR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af16922d7589d5b/Consultorias/KAP%20SURVEY%20ANALYSIS/CAP%20ANALYSIS%20-%20V1.0%20PR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af16922d7589d5b/Consultorias/KAP%20SURVEY%20ANALYSIS/CAP%20ANALYSIS%20-%20V1.0%20PR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af16922d7589d5b/Consultorias/KAP%20SURVEY%20ANALYSIS/CAP%20ANALYSIS%20-%20V1.0%20PR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af16922d7589d5b/Consultorias/KAP%20SURVEY%20ANALYSIS/CAP%20ANALYSIS%20-%20V1.0%20PR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pivotSource>
    <c:name>[CAP ANALYSIS - V1.0 PRE.xlsx]Carract. MUESTRA!PivotTable2</c:name>
    <c:fmtId val="-1"/>
  </c:pivotSource>
  <c:chart>
    <c:title>
      <c:layout>
        <c:manualLayout>
          <c:xMode val="edge"/>
          <c:yMode val="edge"/>
          <c:x val="0.4179582239720035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pattFill prst="ltUpDiag">
            <a:fgClr>
              <a:schemeClr val="accent3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pattFill prst="ltUpDiag">
            <a:fgClr>
              <a:schemeClr val="accent3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pattFill prst="ltUpDiag">
            <a:fgClr>
              <a:schemeClr val="accent3"/>
            </a:fgClr>
            <a:bgClr>
              <a:schemeClr val="lt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'Carract. MUESTRA'!$B$3</c:f>
              <c:strCache>
                <c:ptCount val="1"/>
                <c:pt idx="0">
                  <c:v>Total</c:v>
                </c:pt>
              </c:strCache>
            </c:strRef>
          </c:tx>
          <c:spPr>
            <a:pattFill prst="ltUpDiag">
              <a:fgClr>
                <a:schemeClr val="accent3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'Carract. MUESTRA'!$A$4:$A$13</c:f>
              <c:multiLvlStrCache>
                <c:ptCount val="6"/>
                <c:lvl>
                  <c:pt idx="0">
                    <c:v>2022</c:v>
                  </c:pt>
                  <c:pt idx="1">
                    <c:v>2024</c:v>
                  </c:pt>
                  <c:pt idx="2">
                    <c:v>2022</c:v>
                  </c:pt>
                  <c:pt idx="3">
                    <c:v>2024</c:v>
                  </c:pt>
                  <c:pt idx="4">
                    <c:v>2022</c:v>
                  </c:pt>
                  <c:pt idx="5">
                    <c:v>2024</c:v>
                  </c:pt>
                </c:lvl>
                <c:lvl>
                  <c:pt idx="0">
                    <c:v>Colombia</c:v>
                  </c:pt>
                  <c:pt idx="2">
                    <c:v>Costa Rica</c:v>
                  </c:pt>
                  <c:pt idx="4">
                    <c:v>República Dominicana</c:v>
                  </c:pt>
                </c:lvl>
              </c:multiLvlStrCache>
            </c:multiLvlStrRef>
          </c:cat>
          <c:val>
            <c:numRef>
              <c:f>'Carract. MUESTRA'!$B$4:$B$13</c:f>
              <c:numCache>
                <c:formatCode>General</c:formatCode>
                <c:ptCount val="6"/>
                <c:pt idx="0">
                  <c:v>395</c:v>
                </c:pt>
                <c:pt idx="1">
                  <c:v>49</c:v>
                </c:pt>
                <c:pt idx="2">
                  <c:v>100</c:v>
                </c:pt>
                <c:pt idx="3">
                  <c:v>113</c:v>
                </c:pt>
                <c:pt idx="4">
                  <c:v>114</c:v>
                </c:pt>
                <c:pt idx="5">
                  <c:v>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03-42F2-9636-9C7E42F54B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0"/>
        <c:axId val="1805721920"/>
        <c:axId val="1805714016"/>
      </c:barChart>
      <c:catAx>
        <c:axId val="1805721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3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5714016"/>
        <c:crosses val="autoZero"/>
        <c:auto val="1"/>
        <c:lblAlgn val="ctr"/>
        <c:lblOffset val="100"/>
        <c:noMultiLvlLbl val="0"/>
      </c:catAx>
      <c:valAx>
        <c:axId val="1805714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572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/>
    </a:solidFill>
    <a:ln w="9525" cap="flat" cmpd="sng" algn="ctr">
      <a:solidFill>
        <a:schemeClr val="accent3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pivotSource>
    <c:name>[CAP ANALYSIS - V1.0 PRE.xlsx]C1!PivotTable7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Change x 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5">
              <a:alpha val="70000"/>
            </a:schemeClr>
          </a:solidFill>
          <a:ln>
            <a:noFill/>
          </a:ln>
          <a:effectLst/>
        </c:spPr>
        <c:marker>
          <c:symbol val="circle"/>
          <c:size val="6"/>
          <c:spPr>
            <a:solidFill>
              <a:schemeClr val="accent5">
                <a:shade val="76000"/>
                <a:alpha val="70000"/>
              </a:schemeClr>
            </a:solidFill>
            <a:ln w="15875">
              <a:noFill/>
              <a:round/>
            </a:ln>
            <a:effectLst/>
          </c:spPr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5">
              <a:alpha val="70000"/>
            </a:schemeClr>
          </a:solidFill>
          <a:ln>
            <a:noFill/>
          </a:ln>
          <a:effectLst/>
        </c:spPr>
        <c:marker>
          <c:symbol val="circle"/>
          <c:size val="6"/>
          <c:spPr>
            <a:solidFill>
              <a:schemeClr val="accent5">
                <a:tint val="77000"/>
                <a:alpha val="70000"/>
              </a:schemeClr>
            </a:solidFill>
            <a:ln w="15875">
              <a:noFill/>
              <a:round/>
            </a:ln>
            <a:effectLst/>
          </c:spPr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5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5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5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5">
              <a:shade val="76000"/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5">
              <a:tint val="77000"/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5">
              <a:shade val="76000"/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5">
              <a:tint val="77000"/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5">
              <a:shade val="76000"/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5">
              <a:tint val="77000"/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'C1'!$B$42:$B$43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'C1'!$A$44:$A$59</c:f>
              <c:multiLvlStrCache>
                <c:ptCount val="13"/>
                <c:lvl>
                  <c:pt idx="0">
                    <c:v>De 21 a 30 años</c:v>
                  </c:pt>
                  <c:pt idx="1">
                    <c:v>De 31 a 40 años</c:v>
                  </c:pt>
                  <c:pt idx="2">
                    <c:v>De 41 a 50 años</c:v>
                  </c:pt>
                  <c:pt idx="3">
                    <c:v>De 51 a 60 años</c:v>
                  </c:pt>
                  <c:pt idx="4">
                    <c:v>De 61 años en adelante</c:v>
                  </c:pt>
                  <c:pt idx="5">
                    <c:v>Menos de 20 años</c:v>
                  </c:pt>
                  <c:pt idx="6">
                    <c:v>N/A</c:v>
                  </c:pt>
                  <c:pt idx="7">
                    <c:v>De 21 a 30 años</c:v>
                  </c:pt>
                  <c:pt idx="8">
                    <c:v>De 31 a 40 años</c:v>
                  </c:pt>
                  <c:pt idx="9">
                    <c:v>De 41 a 50 años</c:v>
                  </c:pt>
                  <c:pt idx="10">
                    <c:v>De 51 a 60 años</c:v>
                  </c:pt>
                  <c:pt idx="11">
                    <c:v>De 61 años en adelante</c:v>
                  </c:pt>
                  <c:pt idx="12">
                    <c:v>Menos de 20 años</c:v>
                  </c:pt>
                </c:lvl>
                <c:lvl>
                  <c:pt idx="0">
                    <c:v>2022</c:v>
                  </c:pt>
                  <c:pt idx="7">
                    <c:v>2024</c:v>
                  </c:pt>
                </c:lvl>
              </c:multiLvlStrCache>
            </c:multiLvlStrRef>
          </c:cat>
          <c:val>
            <c:numRef>
              <c:f>'C1'!$B$44:$B$59</c:f>
              <c:numCache>
                <c:formatCode>0.00%</c:formatCode>
                <c:ptCount val="13"/>
                <c:pt idx="0">
                  <c:v>0.33526011560693642</c:v>
                </c:pt>
                <c:pt idx="1">
                  <c:v>0.40404040404040403</c:v>
                </c:pt>
                <c:pt idx="2">
                  <c:v>0.54098360655737709</c:v>
                </c:pt>
                <c:pt idx="3">
                  <c:v>0.32203389830508472</c:v>
                </c:pt>
                <c:pt idx="4">
                  <c:v>0.47826086956521741</c:v>
                </c:pt>
                <c:pt idx="5">
                  <c:v>0.78787878787878785</c:v>
                </c:pt>
                <c:pt idx="6">
                  <c:v>0</c:v>
                </c:pt>
                <c:pt idx="7">
                  <c:v>0.11538461538461539</c:v>
                </c:pt>
                <c:pt idx="8">
                  <c:v>0.125</c:v>
                </c:pt>
                <c:pt idx="9">
                  <c:v>6.0240963855421686E-2</c:v>
                </c:pt>
                <c:pt idx="10">
                  <c:v>0.109375</c:v>
                </c:pt>
                <c:pt idx="11">
                  <c:v>0.20588235294117646</c:v>
                </c:pt>
                <c:pt idx="12">
                  <c:v>1.9607843137254902E-2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8C-48C1-B966-2B3540E51D02}"/>
            </c:ext>
          </c:extLst>
        </c:ser>
        <c:ser>
          <c:idx val="1"/>
          <c:order val="1"/>
          <c:tx>
            <c:strRef>
              <c:f>'C1'!$C$42:$C$43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'C1'!$A$44:$A$59</c:f>
              <c:multiLvlStrCache>
                <c:ptCount val="13"/>
                <c:lvl>
                  <c:pt idx="0">
                    <c:v>De 21 a 30 años</c:v>
                  </c:pt>
                  <c:pt idx="1">
                    <c:v>De 31 a 40 años</c:v>
                  </c:pt>
                  <c:pt idx="2">
                    <c:v>De 41 a 50 años</c:v>
                  </c:pt>
                  <c:pt idx="3">
                    <c:v>De 51 a 60 años</c:v>
                  </c:pt>
                  <c:pt idx="4">
                    <c:v>De 61 años en adelante</c:v>
                  </c:pt>
                  <c:pt idx="5">
                    <c:v>Menos de 20 años</c:v>
                  </c:pt>
                  <c:pt idx="6">
                    <c:v>N/A</c:v>
                  </c:pt>
                  <c:pt idx="7">
                    <c:v>De 21 a 30 años</c:v>
                  </c:pt>
                  <c:pt idx="8">
                    <c:v>De 31 a 40 años</c:v>
                  </c:pt>
                  <c:pt idx="9">
                    <c:v>De 41 a 50 años</c:v>
                  </c:pt>
                  <c:pt idx="10">
                    <c:v>De 51 a 60 años</c:v>
                  </c:pt>
                  <c:pt idx="11">
                    <c:v>De 61 años en adelante</c:v>
                  </c:pt>
                  <c:pt idx="12">
                    <c:v>Menos de 20 años</c:v>
                  </c:pt>
                </c:lvl>
                <c:lvl>
                  <c:pt idx="0">
                    <c:v>2022</c:v>
                  </c:pt>
                  <c:pt idx="7">
                    <c:v>2024</c:v>
                  </c:pt>
                </c:lvl>
              </c:multiLvlStrCache>
            </c:multiLvlStrRef>
          </c:cat>
          <c:val>
            <c:numRef>
              <c:f>'C1'!$C$44:$C$59</c:f>
              <c:numCache>
                <c:formatCode>0.00%</c:formatCode>
                <c:ptCount val="13"/>
                <c:pt idx="0">
                  <c:v>0.66473988439306353</c:v>
                </c:pt>
                <c:pt idx="1">
                  <c:v>0.59595959595959591</c:v>
                </c:pt>
                <c:pt idx="2">
                  <c:v>0.45901639344262296</c:v>
                </c:pt>
                <c:pt idx="3">
                  <c:v>0.67796610169491522</c:v>
                </c:pt>
                <c:pt idx="4">
                  <c:v>0.52173913043478259</c:v>
                </c:pt>
                <c:pt idx="5">
                  <c:v>0.21212121212121213</c:v>
                </c:pt>
                <c:pt idx="6">
                  <c:v>1</c:v>
                </c:pt>
                <c:pt idx="7">
                  <c:v>0.88461538461538458</c:v>
                </c:pt>
                <c:pt idx="8">
                  <c:v>0.875</c:v>
                </c:pt>
                <c:pt idx="9">
                  <c:v>0.93975903614457834</c:v>
                </c:pt>
                <c:pt idx="10">
                  <c:v>0.890625</c:v>
                </c:pt>
                <c:pt idx="11">
                  <c:v>0.79411764705882348</c:v>
                </c:pt>
                <c:pt idx="12">
                  <c:v>0.98039215686274506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8C-48C1-B966-2B3540E51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247990048"/>
        <c:axId val="1247997536"/>
      </c:barChart>
      <c:catAx>
        <c:axId val="1247990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997536"/>
        <c:crosses val="autoZero"/>
        <c:auto val="1"/>
        <c:lblAlgn val="ctr"/>
        <c:lblOffset val="100"/>
        <c:noMultiLvlLbl val="0"/>
      </c:catAx>
      <c:valAx>
        <c:axId val="124799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99004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Change x Sex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5">
              <a:alpha val="70000"/>
            </a:schemeClr>
          </a:solidFill>
          <a:ln>
            <a:noFill/>
          </a:ln>
          <a:effectLst/>
        </c:spPr>
        <c:marker>
          <c:symbol val="circle"/>
          <c:size val="6"/>
          <c:spPr>
            <a:solidFill>
              <a:schemeClr val="accent5">
                <a:shade val="76000"/>
                <a:alpha val="70000"/>
              </a:schemeClr>
            </a:solidFill>
            <a:ln w="15875">
              <a:noFill/>
              <a:round/>
            </a:ln>
            <a:effectLst/>
          </c:spPr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5">
              <a:alpha val="70000"/>
            </a:schemeClr>
          </a:solidFill>
          <a:ln>
            <a:noFill/>
          </a:ln>
          <a:effectLst/>
        </c:spPr>
        <c:marker>
          <c:symbol val="circle"/>
          <c:size val="6"/>
          <c:spPr>
            <a:solidFill>
              <a:schemeClr val="accent5">
                <a:tint val="77000"/>
                <a:alpha val="70000"/>
              </a:schemeClr>
            </a:solidFill>
            <a:ln w="15875">
              <a:noFill/>
              <a:round/>
            </a:ln>
            <a:effectLst/>
          </c:spPr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5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5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5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5">
              <a:shade val="76000"/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5">
              <a:tint val="77000"/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5">
              <a:shade val="76000"/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5">
              <a:tint val="77000"/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5">
              <a:shade val="76000"/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5">
              <a:tint val="77000"/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v>No</c:v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Lit>
              <c:ptCount val="4"/>
              <c:pt idx="0">
                <c:v>2022 Femenino</c:v>
              </c:pt>
              <c:pt idx="1">
                <c:v>2022 Masculino</c:v>
              </c:pt>
              <c:pt idx="2">
                <c:v>2024 Femenino</c:v>
              </c:pt>
              <c:pt idx="3">
                <c:v>2024 Masculino</c:v>
              </c:pt>
            </c:strLit>
          </c:cat>
          <c:val>
            <c:numLit>
              <c:formatCode>General</c:formatCode>
              <c:ptCount val="4"/>
              <c:pt idx="0">
                <c:v>0.30593607305936071</c:v>
              </c:pt>
              <c:pt idx="1">
                <c:v>0.49487179487179489</c:v>
              </c:pt>
              <c:pt idx="2">
                <c:v>9.1428571428571428E-2</c:v>
              </c:pt>
              <c:pt idx="3">
                <c:v>0.10303030303030303</c:v>
              </c:pt>
            </c:numLit>
          </c:val>
          <c:extLst>
            <c:ext xmlns:c16="http://schemas.microsoft.com/office/drawing/2014/chart" uri="{C3380CC4-5D6E-409C-BE32-E72D297353CC}">
              <c16:uniqueId val="{00000000-5D93-4BA7-84BA-5AFA2010CC92}"/>
            </c:ext>
          </c:extLst>
        </c:ser>
        <c:ser>
          <c:idx val="1"/>
          <c:order val="1"/>
          <c:tx>
            <c:v>Si</c:v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Lit>
              <c:ptCount val="4"/>
              <c:pt idx="0">
                <c:v>2022 Femenino</c:v>
              </c:pt>
              <c:pt idx="1">
                <c:v>2022 Masculino</c:v>
              </c:pt>
              <c:pt idx="2">
                <c:v>2024 Femenino</c:v>
              </c:pt>
              <c:pt idx="3">
                <c:v>2024 Masculino</c:v>
              </c:pt>
            </c:strLit>
          </c:cat>
          <c:val>
            <c:numLit>
              <c:formatCode>General</c:formatCode>
              <c:ptCount val="4"/>
              <c:pt idx="0">
                <c:v>0.69406392694063923</c:v>
              </c:pt>
              <c:pt idx="1">
                <c:v>0.50512820512820511</c:v>
              </c:pt>
              <c:pt idx="2">
                <c:v>0.90857142857142859</c:v>
              </c:pt>
              <c:pt idx="3">
                <c:v>0.89696969696969697</c:v>
              </c:pt>
            </c:numLit>
          </c:val>
          <c:extLst>
            <c:ext xmlns:c16="http://schemas.microsoft.com/office/drawing/2014/chart" uri="{C3380CC4-5D6E-409C-BE32-E72D297353CC}">
              <c16:uniqueId val="{00000001-5D93-4BA7-84BA-5AFA2010C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247990048"/>
        <c:axId val="1247997536"/>
      </c:barChart>
      <c:catAx>
        <c:axId val="1247990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997536"/>
        <c:crosses val="autoZero"/>
        <c:auto val="1"/>
        <c:lblAlgn val="ctr"/>
        <c:lblOffset val="100"/>
        <c:noMultiLvlLbl val="0"/>
      </c:catAx>
      <c:valAx>
        <c:axId val="124799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99004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pivotSource>
    <c:name>[CAP ANALYSIS - V1.0 PRE.xlsx]A3!PivotTable2</c:name>
    <c:fmtId val="-1"/>
  </c:pivotSource>
  <c:chart>
    <c:autoTitleDeleted val="1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'A3'!$B$3:$B$4</c:f>
              <c:strCache>
                <c:ptCount val="1"/>
                <c:pt idx="0">
                  <c:v>Totalmente de acuerdo</c:v>
                </c:pt>
              </c:strCache>
            </c:strRef>
          </c:tx>
          <c:spPr>
            <a:solidFill>
              <a:schemeClr val="accent6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'A3'!$A$5:$A$7</c:f>
              <c:strCache>
                <c:ptCount val="2"/>
                <c:pt idx="0">
                  <c:v>2022</c:v>
                </c:pt>
                <c:pt idx="1">
                  <c:v>2024</c:v>
                </c:pt>
              </c:strCache>
            </c:strRef>
          </c:cat>
          <c:val>
            <c:numRef>
              <c:f>'A3'!$B$5:$B$7</c:f>
              <c:numCache>
                <c:formatCode>General</c:formatCode>
                <c:ptCount val="2"/>
                <c:pt idx="0">
                  <c:v>161</c:v>
                </c:pt>
                <c:pt idx="1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04-472E-9511-E994406B4B40}"/>
            </c:ext>
          </c:extLst>
        </c:ser>
        <c:ser>
          <c:idx val="1"/>
          <c:order val="1"/>
          <c:tx>
            <c:strRef>
              <c:f>'A3'!$C$3:$C$4</c:f>
              <c:strCache>
                <c:ptCount val="1"/>
                <c:pt idx="0">
                  <c:v>De acuerdo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'A3'!$A$5:$A$7</c:f>
              <c:strCache>
                <c:ptCount val="2"/>
                <c:pt idx="0">
                  <c:v>2022</c:v>
                </c:pt>
                <c:pt idx="1">
                  <c:v>2024</c:v>
                </c:pt>
              </c:strCache>
            </c:strRef>
          </c:cat>
          <c:val>
            <c:numRef>
              <c:f>'A3'!$C$5:$C$7</c:f>
              <c:numCache>
                <c:formatCode>General</c:formatCode>
                <c:ptCount val="2"/>
                <c:pt idx="0">
                  <c:v>129</c:v>
                </c:pt>
                <c:pt idx="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04-472E-9511-E994406B4B40}"/>
            </c:ext>
          </c:extLst>
        </c:ser>
        <c:ser>
          <c:idx val="2"/>
          <c:order val="2"/>
          <c:tx>
            <c:strRef>
              <c:f>'A3'!$D$3:$D$4</c:f>
              <c:strCache>
                <c:ptCount val="1"/>
                <c:pt idx="0">
                  <c:v>Ni de acuerdo ni en desacuerdo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'A3'!$A$5:$A$7</c:f>
              <c:strCache>
                <c:ptCount val="2"/>
                <c:pt idx="0">
                  <c:v>2022</c:v>
                </c:pt>
                <c:pt idx="1">
                  <c:v>2024</c:v>
                </c:pt>
              </c:strCache>
            </c:strRef>
          </c:cat>
          <c:val>
            <c:numRef>
              <c:f>'A3'!$D$5:$D$7</c:f>
              <c:numCache>
                <c:formatCode>General</c:formatCode>
                <c:ptCount val="2"/>
                <c:pt idx="0">
                  <c:v>94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04-472E-9511-E994406B4B40}"/>
            </c:ext>
          </c:extLst>
        </c:ser>
        <c:ser>
          <c:idx val="3"/>
          <c:order val="3"/>
          <c:tx>
            <c:strRef>
              <c:f>'A3'!$E$3:$E$4</c:f>
              <c:strCache>
                <c:ptCount val="1"/>
                <c:pt idx="0">
                  <c:v>En desacuerdo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'A3'!$A$5:$A$7</c:f>
              <c:strCache>
                <c:ptCount val="2"/>
                <c:pt idx="0">
                  <c:v>2022</c:v>
                </c:pt>
                <c:pt idx="1">
                  <c:v>2024</c:v>
                </c:pt>
              </c:strCache>
            </c:strRef>
          </c:cat>
          <c:val>
            <c:numRef>
              <c:f>'A3'!$E$5:$E$7</c:f>
              <c:numCache>
                <c:formatCode>General</c:formatCode>
                <c:ptCount val="2"/>
                <c:pt idx="0">
                  <c:v>142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04-472E-9511-E994406B4B40}"/>
            </c:ext>
          </c:extLst>
        </c:ser>
        <c:ser>
          <c:idx val="4"/>
          <c:order val="4"/>
          <c:tx>
            <c:strRef>
              <c:f>'A3'!$F$3:$F$4</c:f>
              <c:strCache>
                <c:ptCount val="1"/>
                <c:pt idx="0">
                  <c:v>Totalmente en desacuerdo</c:v>
                </c:pt>
              </c:strCache>
            </c:strRef>
          </c:tx>
          <c:spPr>
            <a:solidFill>
              <a:schemeClr val="accent6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'A3'!$A$5:$A$7</c:f>
              <c:strCache>
                <c:ptCount val="2"/>
                <c:pt idx="0">
                  <c:v>2022</c:v>
                </c:pt>
                <c:pt idx="1">
                  <c:v>2024</c:v>
                </c:pt>
              </c:strCache>
            </c:strRef>
          </c:cat>
          <c:val>
            <c:numRef>
              <c:f>'A3'!$F$5:$F$7</c:f>
              <c:numCache>
                <c:formatCode>General</c:formatCode>
                <c:ptCount val="2"/>
                <c:pt idx="0">
                  <c:v>83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04-472E-9511-E994406B4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3113904"/>
        <c:axId val="887393088"/>
      </c:barChart>
      <c:catAx>
        <c:axId val="323113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7393088"/>
        <c:crosses val="autoZero"/>
        <c:auto val="1"/>
        <c:lblAlgn val="ctr"/>
        <c:lblOffset val="100"/>
        <c:noMultiLvlLbl val="0"/>
      </c:catAx>
      <c:valAx>
        <c:axId val="88739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11390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pivotSource>
    <c:name>[CAP ANALYSIS - V1.0 PRE.xlsx]A3!PivotTable4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Change x Country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'A3'!$B$22:$B$23</c:f>
              <c:strCache>
                <c:ptCount val="1"/>
                <c:pt idx="0">
                  <c:v>Totalmente en desacuerdo</c:v>
                </c:pt>
              </c:strCache>
            </c:strRef>
          </c:tx>
          <c:spPr>
            <a:solidFill>
              <a:schemeClr val="accent6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'A3'!$A$24:$A$32</c:f>
              <c:multiLvlStrCache>
                <c:ptCount val="6"/>
                <c:lvl>
                  <c:pt idx="0">
                    <c:v>Colombia</c:v>
                  </c:pt>
                  <c:pt idx="1">
                    <c:v>Costa Rica</c:v>
                  </c:pt>
                  <c:pt idx="2">
                    <c:v>República Dominicana</c:v>
                  </c:pt>
                  <c:pt idx="3">
                    <c:v>Colombia</c:v>
                  </c:pt>
                  <c:pt idx="4">
                    <c:v>Costa Rica</c:v>
                  </c:pt>
                  <c:pt idx="5">
                    <c:v>República Dominicana</c:v>
                  </c:pt>
                </c:lvl>
                <c:lvl>
                  <c:pt idx="0">
                    <c:v>2022</c:v>
                  </c:pt>
                  <c:pt idx="3">
                    <c:v>2024</c:v>
                  </c:pt>
                </c:lvl>
              </c:multiLvlStrCache>
            </c:multiLvlStrRef>
          </c:cat>
          <c:val>
            <c:numRef>
              <c:f>'A3'!$B$24:$B$32</c:f>
              <c:numCache>
                <c:formatCode>General</c:formatCode>
                <c:ptCount val="6"/>
                <c:pt idx="0">
                  <c:v>74</c:v>
                </c:pt>
                <c:pt idx="1">
                  <c:v>4</c:v>
                </c:pt>
                <c:pt idx="2">
                  <c:v>5</c:v>
                </c:pt>
                <c:pt idx="4">
                  <c:v>2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30-4A2E-9636-B2FADED07E67}"/>
            </c:ext>
          </c:extLst>
        </c:ser>
        <c:ser>
          <c:idx val="1"/>
          <c:order val="1"/>
          <c:tx>
            <c:strRef>
              <c:f>'A3'!$C$22:$C$23</c:f>
              <c:strCache>
                <c:ptCount val="1"/>
                <c:pt idx="0">
                  <c:v>En desacuerdo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'A3'!$A$24:$A$32</c:f>
              <c:multiLvlStrCache>
                <c:ptCount val="6"/>
                <c:lvl>
                  <c:pt idx="0">
                    <c:v>Colombia</c:v>
                  </c:pt>
                  <c:pt idx="1">
                    <c:v>Costa Rica</c:v>
                  </c:pt>
                  <c:pt idx="2">
                    <c:v>República Dominicana</c:v>
                  </c:pt>
                  <c:pt idx="3">
                    <c:v>Colombia</c:v>
                  </c:pt>
                  <c:pt idx="4">
                    <c:v>Costa Rica</c:v>
                  </c:pt>
                  <c:pt idx="5">
                    <c:v>República Dominicana</c:v>
                  </c:pt>
                </c:lvl>
                <c:lvl>
                  <c:pt idx="0">
                    <c:v>2022</c:v>
                  </c:pt>
                  <c:pt idx="3">
                    <c:v>2024</c:v>
                  </c:pt>
                </c:lvl>
              </c:multiLvlStrCache>
            </c:multiLvlStrRef>
          </c:cat>
          <c:val>
            <c:numRef>
              <c:f>'A3'!$C$24:$C$32</c:f>
              <c:numCache>
                <c:formatCode>General</c:formatCode>
                <c:ptCount val="6"/>
                <c:pt idx="0">
                  <c:v>110</c:v>
                </c:pt>
                <c:pt idx="1">
                  <c:v>12</c:v>
                </c:pt>
                <c:pt idx="2">
                  <c:v>20</c:v>
                </c:pt>
                <c:pt idx="3">
                  <c:v>1</c:v>
                </c:pt>
                <c:pt idx="4">
                  <c:v>9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30-4A2E-9636-B2FADED07E67}"/>
            </c:ext>
          </c:extLst>
        </c:ser>
        <c:ser>
          <c:idx val="2"/>
          <c:order val="2"/>
          <c:tx>
            <c:strRef>
              <c:f>'A3'!$D$22:$D$23</c:f>
              <c:strCache>
                <c:ptCount val="1"/>
                <c:pt idx="0">
                  <c:v>Ni de acuerdo ni en desacuerdo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'A3'!$A$24:$A$32</c:f>
              <c:multiLvlStrCache>
                <c:ptCount val="6"/>
                <c:lvl>
                  <c:pt idx="0">
                    <c:v>Colombia</c:v>
                  </c:pt>
                  <c:pt idx="1">
                    <c:v>Costa Rica</c:v>
                  </c:pt>
                  <c:pt idx="2">
                    <c:v>República Dominicana</c:v>
                  </c:pt>
                  <c:pt idx="3">
                    <c:v>Colombia</c:v>
                  </c:pt>
                  <c:pt idx="4">
                    <c:v>Costa Rica</c:v>
                  </c:pt>
                  <c:pt idx="5">
                    <c:v>República Dominicana</c:v>
                  </c:pt>
                </c:lvl>
                <c:lvl>
                  <c:pt idx="0">
                    <c:v>2022</c:v>
                  </c:pt>
                  <c:pt idx="3">
                    <c:v>2024</c:v>
                  </c:pt>
                </c:lvl>
              </c:multiLvlStrCache>
            </c:multiLvlStrRef>
          </c:cat>
          <c:val>
            <c:numRef>
              <c:f>'A3'!$D$24:$D$32</c:f>
              <c:numCache>
                <c:formatCode>General</c:formatCode>
                <c:ptCount val="6"/>
                <c:pt idx="0">
                  <c:v>54</c:v>
                </c:pt>
                <c:pt idx="1">
                  <c:v>20</c:v>
                </c:pt>
                <c:pt idx="2">
                  <c:v>20</c:v>
                </c:pt>
                <c:pt idx="3">
                  <c:v>9</c:v>
                </c:pt>
                <c:pt idx="4">
                  <c:v>25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30-4A2E-9636-B2FADED07E67}"/>
            </c:ext>
          </c:extLst>
        </c:ser>
        <c:ser>
          <c:idx val="3"/>
          <c:order val="3"/>
          <c:tx>
            <c:strRef>
              <c:f>'A3'!$E$22:$E$23</c:f>
              <c:strCache>
                <c:ptCount val="1"/>
                <c:pt idx="0">
                  <c:v>De acuerdo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'A3'!$A$24:$A$32</c:f>
              <c:multiLvlStrCache>
                <c:ptCount val="6"/>
                <c:lvl>
                  <c:pt idx="0">
                    <c:v>Colombia</c:v>
                  </c:pt>
                  <c:pt idx="1">
                    <c:v>Costa Rica</c:v>
                  </c:pt>
                  <c:pt idx="2">
                    <c:v>República Dominicana</c:v>
                  </c:pt>
                  <c:pt idx="3">
                    <c:v>Colombia</c:v>
                  </c:pt>
                  <c:pt idx="4">
                    <c:v>Costa Rica</c:v>
                  </c:pt>
                  <c:pt idx="5">
                    <c:v>República Dominicana</c:v>
                  </c:pt>
                </c:lvl>
                <c:lvl>
                  <c:pt idx="0">
                    <c:v>2022</c:v>
                  </c:pt>
                  <c:pt idx="3">
                    <c:v>2024</c:v>
                  </c:pt>
                </c:lvl>
              </c:multiLvlStrCache>
            </c:multiLvlStrRef>
          </c:cat>
          <c:val>
            <c:numRef>
              <c:f>'A3'!$E$24:$E$32</c:f>
              <c:numCache>
                <c:formatCode>General</c:formatCode>
                <c:ptCount val="6"/>
                <c:pt idx="0">
                  <c:v>61</c:v>
                </c:pt>
                <c:pt idx="1">
                  <c:v>34</c:v>
                </c:pt>
                <c:pt idx="2">
                  <c:v>34</c:v>
                </c:pt>
                <c:pt idx="3">
                  <c:v>21</c:v>
                </c:pt>
                <c:pt idx="4">
                  <c:v>38</c:v>
                </c:pt>
                <c:pt idx="5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30-4A2E-9636-B2FADED07E67}"/>
            </c:ext>
          </c:extLst>
        </c:ser>
        <c:ser>
          <c:idx val="4"/>
          <c:order val="4"/>
          <c:tx>
            <c:strRef>
              <c:f>'A3'!$F$22:$F$23</c:f>
              <c:strCache>
                <c:ptCount val="1"/>
                <c:pt idx="0">
                  <c:v>Totalmente de acuerdo</c:v>
                </c:pt>
              </c:strCache>
            </c:strRef>
          </c:tx>
          <c:spPr>
            <a:solidFill>
              <a:schemeClr val="accent6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'A3'!$A$24:$A$32</c:f>
              <c:multiLvlStrCache>
                <c:ptCount val="6"/>
                <c:lvl>
                  <c:pt idx="0">
                    <c:v>Colombia</c:v>
                  </c:pt>
                  <c:pt idx="1">
                    <c:v>Costa Rica</c:v>
                  </c:pt>
                  <c:pt idx="2">
                    <c:v>República Dominicana</c:v>
                  </c:pt>
                  <c:pt idx="3">
                    <c:v>Colombia</c:v>
                  </c:pt>
                  <c:pt idx="4">
                    <c:v>Costa Rica</c:v>
                  </c:pt>
                  <c:pt idx="5">
                    <c:v>República Dominicana</c:v>
                  </c:pt>
                </c:lvl>
                <c:lvl>
                  <c:pt idx="0">
                    <c:v>2022</c:v>
                  </c:pt>
                  <c:pt idx="3">
                    <c:v>2024</c:v>
                  </c:pt>
                </c:lvl>
              </c:multiLvlStrCache>
            </c:multiLvlStrRef>
          </c:cat>
          <c:val>
            <c:numRef>
              <c:f>'A3'!$F$24:$F$32</c:f>
              <c:numCache>
                <c:formatCode>General</c:formatCode>
                <c:ptCount val="6"/>
                <c:pt idx="0">
                  <c:v>96</c:v>
                </c:pt>
                <c:pt idx="1">
                  <c:v>30</c:v>
                </c:pt>
                <c:pt idx="2">
                  <c:v>35</c:v>
                </c:pt>
                <c:pt idx="3">
                  <c:v>18</c:v>
                </c:pt>
                <c:pt idx="4">
                  <c:v>39</c:v>
                </c:pt>
                <c:pt idx="5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30-4A2E-9636-B2FADED07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247990048"/>
        <c:axId val="1247997536"/>
      </c:barChart>
      <c:catAx>
        <c:axId val="1247990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997536"/>
        <c:crosses val="autoZero"/>
        <c:auto val="1"/>
        <c:lblAlgn val="ctr"/>
        <c:lblOffset val="100"/>
        <c:noMultiLvlLbl val="0"/>
      </c:catAx>
      <c:valAx>
        <c:axId val="124799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99004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pivotSource>
    <c:name>[CAP ANALYSIS - V1.0 PRE.xlsx]A3!PivotTable7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Change x Age</a:t>
            </a:r>
          </a:p>
        </c:rich>
      </c:tx>
      <c:layout>
        <c:manualLayout>
          <c:xMode val="edge"/>
          <c:yMode val="edge"/>
          <c:x val="0.41671923592326715"/>
          <c:y val="3.7748121448883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ivotFmts>
      <c:pivotFmt>
        <c:idx val="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circle"/>
          <c:size val="6"/>
          <c:spPr>
            <a:solidFill>
              <a:schemeClr val="accent6">
                <a:alpha val="70000"/>
              </a:schemeClr>
            </a:solidFill>
            <a:ln w="15875">
              <a:noFill/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circle"/>
          <c:size val="6"/>
          <c:spPr>
            <a:solidFill>
              <a:schemeClr val="accent6">
                <a:shade val="53000"/>
                <a:alpha val="70000"/>
              </a:schemeClr>
            </a:solidFill>
            <a:ln w="15875">
              <a:noFill/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circle"/>
          <c:size val="6"/>
          <c:spPr>
            <a:solidFill>
              <a:schemeClr val="accent6">
                <a:tint val="54000"/>
                <a:alpha val="70000"/>
              </a:schemeClr>
            </a:solidFill>
            <a:ln w="15875">
              <a:noFill/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circle"/>
          <c:size val="6"/>
          <c:spPr>
            <a:solidFill>
              <a:schemeClr val="accent6">
                <a:shade val="76000"/>
                <a:alpha val="70000"/>
              </a:schemeClr>
            </a:solidFill>
            <a:ln w="15875">
              <a:noFill/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circle"/>
          <c:size val="6"/>
          <c:spPr>
            <a:solidFill>
              <a:schemeClr val="accent6">
                <a:tint val="77000"/>
                <a:alpha val="70000"/>
              </a:schemeClr>
            </a:solidFill>
            <a:ln w="15875">
              <a:noFill/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6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'A3'!$B$42:$B$43</c:f>
              <c:strCache>
                <c:ptCount val="1"/>
                <c:pt idx="0">
                  <c:v>Totalmente en desacuerdo</c:v>
                </c:pt>
              </c:strCache>
            </c:strRef>
          </c:tx>
          <c:spPr>
            <a:solidFill>
              <a:schemeClr val="accent6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'A3'!$A$44:$A$59</c:f>
              <c:multiLvlStrCache>
                <c:ptCount val="13"/>
                <c:lvl>
                  <c:pt idx="0">
                    <c:v>De 21 a 30 años</c:v>
                  </c:pt>
                  <c:pt idx="1">
                    <c:v>De 31 a 40 años</c:v>
                  </c:pt>
                  <c:pt idx="2">
                    <c:v>De 41 a 50 años</c:v>
                  </c:pt>
                  <c:pt idx="3">
                    <c:v>De 51 a 60 años</c:v>
                  </c:pt>
                  <c:pt idx="4">
                    <c:v>De 61 años en adelante</c:v>
                  </c:pt>
                  <c:pt idx="5">
                    <c:v>Menos de 20 años</c:v>
                  </c:pt>
                  <c:pt idx="6">
                    <c:v>N/A</c:v>
                  </c:pt>
                  <c:pt idx="7">
                    <c:v>De 21 a 30 años</c:v>
                  </c:pt>
                  <c:pt idx="8">
                    <c:v>De 31 a 40 años</c:v>
                  </c:pt>
                  <c:pt idx="9">
                    <c:v>De 41 a 50 años</c:v>
                  </c:pt>
                  <c:pt idx="10">
                    <c:v>De 51 a 60 años</c:v>
                  </c:pt>
                  <c:pt idx="11">
                    <c:v>De 61 años en adelante</c:v>
                  </c:pt>
                  <c:pt idx="12">
                    <c:v>Menos de 20 años</c:v>
                  </c:pt>
                </c:lvl>
                <c:lvl>
                  <c:pt idx="0">
                    <c:v>2022</c:v>
                  </c:pt>
                  <c:pt idx="7">
                    <c:v>2024</c:v>
                  </c:pt>
                </c:lvl>
              </c:multiLvlStrCache>
            </c:multiLvlStrRef>
          </c:cat>
          <c:val>
            <c:numRef>
              <c:f>'A3'!$B$44:$B$59</c:f>
              <c:numCache>
                <c:formatCode>General</c:formatCode>
                <c:ptCount val="13"/>
                <c:pt idx="0">
                  <c:v>15</c:v>
                </c:pt>
                <c:pt idx="1">
                  <c:v>29</c:v>
                </c:pt>
                <c:pt idx="2">
                  <c:v>19</c:v>
                </c:pt>
                <c:pt idx="3">
                  <c:v>10</c:v>
                </c:pt>
                <c:pt idx="4">
                  <c:v>2</c:v>
                </c:pt>
                <c:pt idx="5">
                  <c:v>8</c:v>
                </c:pt>
                <c:pt idx="7">
                  <c:v>8</c:v>
                </c:pt>
                <c:pt idx="8">
                  <c:v>3</c:v>
                </c:pt>
                <c:pt idx="9">
                  <c:v>4</c:v>
                </c:pt>
                <c:pt idx="10">
                  <c:v>2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BA-4EC1-A957-271A6F75A20D}"/>
            </c:ext>
          </c:extLst>
        </c:ser>
        <c:ser>
          <c:idx val="1"/>
          <c:order val="1"/>
          <c:tx>
            <c:strRef>
              <c:f>'A3'!$C$42:$C$43</c:f>
              <c:strCache>
                <c:ptCount val="1"/>
                <c:pt idx="0">
                  <c:v>En desacuerdo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'A3'!$A$44:$A$59</c:f>
              <c:multiLvlStrCache>
                <c:ptCount val="13"/>
                <c:lvl>
                  <c:pt idx="0">
                    <c:v>De 21 a 30 años</c:v>
                  </c:pt>
                  <c:pt idx="1">
                    <c:v>De 31 a 40 años</c:v>
                  </c:pt>
                  <c:pt idx="2">
                    <c:v>De 41 a 50 años</c:v>
                  </c:pt>
                  <c:pt idx="3">
                    <c:v>De 51 a 60 años</c:v>
                  </c:pt>
                  <c:pt idx="4">
                    <c:v>De 61 años en adelante</c:v>
                  </c:pt>
                  <c:pt idx="5">
                    <c:v>Menos de 20 años</c:v>
                  </c:pt>
                  <c:pt idx="6">
                    <c:v>N/A</c:v>
                  </c:pt>
                  <c:pt idx="7">
                    <c:v>De 21 a 30 años</c:v>
                  </c:pt>
                  <c:pt idx="8">
                    <c:v>De 31 a 40 años</c:v>
                  </c:pt>
                  <c:pt idx="9">
                    <c:v>De 41 a 50 años</c:v>
                  </c:pt>
                  <c:pt idx="10">
                    <c:v>De 51 a 60 años</c:v>
                  </c:pt>
                  <c:pt idx="11">
                    <c:v>De 61 años en adelante</c:v>
                  </c:pt>
                  <c:pt idx="12">
                    <c:v>Menos de 20 años</c:v>
                  </c:pt>
                </c:lvl>
                <c:lvl>
                  <c:pt idx="0">
                    <c:v>2022</c:v>
                  </c:pt>
                  <c:pt idx="7">
                    <c:v>2024</c:v>
                  </c:pt>
                </c:lvl>
              </c:multiLvlStrCache>
            </c:multiLvlStrRef>
          </c:cat>
          <c:val>
            <c:numRef>
              <c:f>'A3'!$C$44:$C$59</c:f>
              <c:numCache>
                <c:formatCode>General</c:formatCode>
                <c:ptCount val="13"/>
                <c:pt idx="0">
                  <c:v>28</c:v>
                </c:pt>
                <c:pt idx="1">
                  <c:v>35</c:v>
                </c:pt>
                <c:pt idx="2">
                  <c:v>42</c:v>
                </c:pt>
                <c:pt idx="3">
                  <c:v>17</c:v>
                </c:pt>
                <c:pt idx="4">
                  <c:v>4</c:v>
                </c:pt>
                <c:pt idx="5">
                  <c:v>16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4</c:v>
                </c:pt>
                <c:pt idx="11">
                  <c:v>2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BA-4EC1-A957-271A6F75A20D}"/>
            </c:ext>
          </c:extLst>
        </c:ser>
        <c:ser>
          <c:idx val="2"/>
          <c:order val="2"/>
          <c:tx>
            <c:strRef>
              <c:f>'A3'!$D$42:$D$43</c:f>
              <c:strCache>
                <c:ptCount val="1"/>
                <c:pt idx="0">
                  <c:v>Ni de acuerdo ni en desacuerdo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'A3'!$A$44:$A$59</c:f>
              <c:multiLvlStrCache>
                <c:ptCount val="13"/>
                <c:lvl>
                  <c:pt idx="0">
                    <c:v>De 21 a 30 años</c:v>
                  </c:pt>
                  <c:pt idx="1">
                    <c:v>De 31 a 40 años</c:v>
                  </c:pt>
                  <c:pt idx="2">
                    <c:v>De 41 a 50 años</c:v>
                  </c:pt>
                  <c:pt idx="3">
                    <c:v>De 51 a 60 años</c:v>
                  </c:pt>
                  <c:pt idx="4">
                    <c:v>De 61 años en adelante</c:v>
                  </c:pt>
                  <c:pt idx="5">
                    <c:v>Menos de 20 años</c:v>
                  </c:pt>
                  <c:pt idx="6">
                    <c:v>N/A</c:v>
                  </c:pt>
                  <c:pt idx="7">
                    <c:v>De 21 a 30 años</c:v>
                  </c:pt>
                  <c:pt idx="8">
                    <c:v>De 31 a 40 años</c:v>
                  </c:pt>
                  <c:pt idx="9">
                    <c:v>De 41 a 50 años</c:v>
                  </c:pt>
                  <c:pt idx="10">
                    <c:v>De 51 a 60 años</c:v>
                  </c:pt>
                  <c:pt idx="11">
                    <c:v>De 61 años en adelante</c:v>
                  </c:pt>
                  <c:pt idx="12">
                    <c:v>Menos de 20 años</c:v>
                  </c:pt>
                </c:lvl>
                <c:lvl>
                  <c:pt idx="0">
                    <c:v>2022</c:v>
                  </c:pt>
                  <c:pt idx="7">
                    <c:v>2024</c:v>
                  </c:pt>
                </c:lvl>
              </c:multiLvlStrCache>
            </c:multiLvlStrRef>
          </c:cat>
          <c:val>
            <c:numRef>
              <c:f>'A3'!$D$44:$D$59</c:f>
              <c:numCache>
                <c:formatCode>General</c:formatCode>
                <c:ptCount val="13"/>
                <c:pt idx="0">
                  <c:v>25</c:v>
                </c:pt>
                <c:pt idx="1">
                  <c:v>30</c:v>
                </c:pt>
                <c:pt idx="2">
                  <c:v>16</c:v>
                </c:pt>
                <c:pt idx="3">
                  <c:v>12</c:v>
                </c:pt>
                <c:pt idx="4">
                  <c:v>3</c:v>
                </c:pt>
                <c:pt idx="5">
                  <c:v>8</c:v>
                </c:pt>
                <c:pt idx="7">
                  <c:v>10</c:v>
                </c:pt>
                <c:pt idx="8">
                  <c:v>17</c:v>
                </c:pt>
                <c:pt idx="9">
                  <c:v>18</c:v>
                </c:pt>
                <c:pt idx="10">
                  <c:v>11</c:v>
                </c:pt>
                <c:pt idx="11">
                  <c:v>4</c:v>
                </c:pt>
                <c:pt idx="1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BA-4EC1-A957-271A6F75A20D}"/>
            </c:ext>
          </c:extLst>
        </c:ser>
        <c:ser>
          <c:idx val="3"/>
          <c:order val="3"/>
          <c:tx>
            <c:strRef>
              <c:f>'A3'!$E$42:$E$43</c:f>
              <c:strCache>
                <c:ptCount val="1"/>
                <c:pt idx="0">
                  <c:v>De acuerdo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'A3'!$A$44:$A$59</c:f>
              <c:multiLvlStrCache>
                <c:ptCount val="13"/>
                <c:lvl>
                  <c:pt idx="0">
                    <c:v>De 21 a 30 años</c:v>
                  </c:pt>
                  <c:pt idx="1">
                    <c:v>De 31 a 40 años</c:v>
                  </c:pt>
                  <c:pt idx="2">
                    <c:v>De 41 a 50 años</c:v>
                  </c:pt>
                  <c:pt idx="3">
                    <c:v>De 51 a 60 años</c:v>
                  </c:pt>
                  <c:pt idx="4">
                    <c:v>De 61 años en adelante</c:v>
                  </c:pt>
                  <c:pt idx="5">
                    <c:v>Menos de 20 años</c:v>
                  </c:pt>
                  <c:pt idx="6">
                    <c:v>N/A</c:v>
                  </c:pt>
                  <c:pt idx="7">
                    <c:v>De 21 a 30 años</c:v>
                  </c:pt>
                  <c:pt idx="8">
                    <c:v>De 31 a 40 años</c:v>
                  </c:pt>
                  <c:pt idx="9">
                    <c:v>De 41 a 50 años</c:v>
                  </c:pt>
                  <c:pt idx="10">
                    <c:v>De 51 a 60 años</c:v>
                  </c:pt>
                  <c:pt idx="11">
                    <c:v>De 61 años en adelante</c:v>
                  </c:pt>
                  <c:pt idx="12">
                    <c:v>Menos de 20 años</c:v>
                  </c:pt>
                </c:lvl>
                <c:lvl>
                  <c:pt idx="0">
                    <c:v>2022</c:v>
                  </c:pt>
                  <c:pt idx="7">
                    <c:v>2024</c:v>
                  </c:pt>
                </c:lvl>
              </c:multiLvlStrCache>
            </c:multiLvlStrRef>
          </c:cat>
          <c:val>
            <c:numRef>
              <c:f>'A3'!$E$44:$E$59</c:f>
              <c:numCache>
                <c:formatCode>General</c:formatCode>
                <c:ptCount val="13"/>
                <c:pt idx="0">
                  <c:v>44</c:v>
                </c:pt>
                <c:pt idx="1">
                  <c:v>44</c:v>
                </c:pt>
                <c:pt idx="2">
                  <c:v>21</c:v>
                </c:pt>
                <c:pt idx="3">
                  <c:v>8</c:v>
                </c:pt>
                <c:pt idx="4">
                  <c:v>11</c:v>
                </c:pt>
                <c:pt idx="6">
                  <c:v>1</c:v>
                </c:pt>
                <c:pt idx="7">
                  <c:v>15</c:v>
                </c:pt>
                <c:pt idx="8">
                  <c:v>13</c:v>
                </c:pt>
                <c:pt idx="9">
                  <c:v>25</c:v>
                </c:pt>
                <c:pt idx="10">
                  <c:v>18</c:v>
                </c:pt>
                <c:pt idx="11">
                  <c:v>5</c:v>
                </c:pt>
                <c:pt idx="1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BA-4EC1-A957-271A6F75A20D}"/>
            </c:ext>
          </c:extLst>
        </c:ser>
        <c:ser>
          <c:idx val="4"/>
          <c:order val="4"/>
          <c:tx>
            <c:strRef>
              <c:f>'A3'!$F$42:$F$43</c:f>
              <c:strCache>
                <c:ptCount val="1"/>
                <c:pt idx="0">
                  <c:v>Totalmente de acuerdo</c:v>
                </c:pt>
              </c:strCache>
            </c:strRef>
          </c:tx>
          <c:spPr>
            <a:solidFill>
              <a:schemeClr val="accent6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'A3'!$A$44:$A$59</c:f>
              <c:multiLvlStrCache>
                <c:ptCount val="13"/>
                <c:lvl>
                  <c:pt idx="0">
                    <c:v>De 21 a 30 años</c:v>
                  </c:pt>
                  <c:pt idx="1">
                    <c:v>De 31 a 40 años</c:v>
                  </c:pt>
                  <c:pt idx="2">
                    <c:v>De 41 a 50 años</c:v>
                  </c:pt>
                  <c:pt idx="3">
                    <c:v>De 51 a 60 años</c:v>
                  </c:pt>
                  <c:pt idx="4">
                    <c:v>De 61 años en adelante</c:v>
                  </c:pt>
                  <c:pt idx="5">
                    <c:v>Menos de 20 años</c:v>
                  </c:pt>
                  <c:pt idx="6">
                    <c:v>N/A</c:v>
                  </c:pt>
                  <c:pt idx="7">
                    <c:v>De 21 a 30 años</c:v>
                  </c:pt>
                  <c:pt idx="8">
                    <c:v>De 31 a 40 años</c:v>
                  </c:pt>
                  <c:pt idx="9">
                    <c:v>De 41 a 50 años</c:v>
                  </c:pt>
                  <c:pt idx="10">
                    <c:v>De 51 a 60 años</c:v>
                  </c:pt>
                  <c:pt idx="11">
                    <c:v>De 61 años en adelante</c:v>
                  </c:pt>
                  <c:pt idx="12">
                    <c:v>Menos de 20 años</c:v>
                  </c:pt>
                </c:lvl>
                <c:lvl>
                  <c:pt idx="0">
                    <c:v>2022</c:v>
                  </c:pt>
                  <c:pt idx="7">
                    <c:v>2024</c:v>
                  </c:pt>
                </c:lvl>
              </c:multiLvlStrCache>
            </c:multiLvlStrRef>
          </c:cat>
          <c:val>
            <c:numRef>
              <c:f>'A3'!$F$44:$F$59</c:f>
              <c:numCache>
                <c:formatCode>General</c:formatCode>
                <c:ptCount val="13"/>
                <c:pt idx="0">
                  <c:v>61</c:v>
                </c:pt>
                <c:pt idx="1">
                  <c:v>60</c:v>
                </c:pt>
                <c:pt idx="2">
                  <c:v>24</c:v>
                </c:pt>
                <c:pt idx="3">
                  <c:v>12</c:v>
                </c:pt>
                <c:pt idx="4">
                  <c:v>3</c:v>
                </c:pt>
                <c:pt idx="5">
                  <c:v>1</c:v>
                </c:pt>
                <c:pt idx="7">
                  <c:v>16</c:v>
                </c:pt>
                <c:pt idx="8">
                  <c:v>20</c:v>
                </c:pt>
                <c:pt idx="9">
                  <c:v>33</c:v>
                </c:pt>
                <c:pt idx="10">
                  <c:v>29</c:v>
                </c:pt>
                <c:pt idx="11">
                  <c:v>23</c:v>
                </c:pt>
                <c:pt idx="1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BA-4EC1-A957-271A6F75A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247990048"/>
        <c:axId val="1247997536"/>
      </c:barChart>
      <c:catAx>
        <c:axId val="1247990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997536"/>
        <c:crosses val="autoZero"/>
        <c:auto val="1"/>
        <c:lblAlgn val="ctr"/>
        <c:lblOffset val="100"/>
        <c:noMultiLvlLbl val="0"/>
      </c:catAx>
      <c:valAx>
        <c:axId val="124799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99004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Change x Sex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ymbol val="circle"/>
          <c:size val="6"/>
          <c:spPr>
            <a:solidFill>
              <a:schemeClr val="accent6"/>
            </a:solidFill>
            <a:ln w="6350" cap="flat" cmpd="sng" algn="ctr">
              <a:solidFill>
                <a:schemeClr val="accent6"/>
              </a:solidFill>
              <a:prstDash val="solid"/>
              <a:round/>
            </a:ln>
            <a:effectLst/>
          </c:spPr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6"/>
          </a:solidFill>
          <a:ln>
            <a:noFill/>
          </a:ln>
          <a:effectLst/>
        </c:spPr>
        <c:marker>
          <c:symbol val="circle"/>
          <c:size val="6"/>
          <c:spPr>
            <a:solidFill>
              <a:schemeClr val="accent6"/>
            </a:solidFill>
            <a:ln w="6350" cap="flat" cmpd="sng" algn="ctr">
              <a:solidFill>
                <a:schemeClr val="accent6"/>
              </a:solidFill>
              <a:prstDash val="solid"/>
              <a:round/>
            </a:ln>
            <a:effectLst/>
          </c:spPr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v>No</c:v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Lit>
              <c:ptCount val="4"/>
              <c:pt idx="0">
                <c:v>2022 Femenino</c:v>
              </c:pt>
              <c:pt idx="1">
                <c:v>2022 Masculino</c:v>
              </c:pt>
              <c:pt idx="2">
                <c:v>2024 Femenino</c:v>
              </c:pt>
              <c:pt idx="3">
                <c:v>2024 Masculino</c:v>
              </c:pt>
            </c:strLit>
          </c:cat>
          <c:val>
            <c:numLit>
              <c:formatCode>General</c:formatCode>
              <c:ptCount val="4"/>
              <c:pt idx="0">
                <c:v>0.30593607305936071</c:v>
              </c:pt>
              <c:pt idx="1">
                <c:v>0.49487179487179489</c:v>
              </c:pt>
              <c:pt idx="2">
                <c:v>9.1428571428571428E-2</c:v>
              </c:pt>
              <c:pt idx="3">
                <c:v>0.10303030303030303</c:v>
              </c:pt>
            </c:numLit>
          </c:val>
          <c:extLst>
            <c:ext xmlns:c16="http://schemas.microsoft.com/office/drawing/2014/chart" uri="{C3380CC4-5D6E-409C-BE32-E72D297353CC}">
              <c16:uniqueId val="{00000000-2C77-4931-AC34-85A4BE11085C}"/>
            </c:ext>
          </c:extLst>
        </c:ser>
        <c:ser>
          <c:idx val="1"/>
          <c:order val="1"/>
          <c:tx>
            <c:v>Si</c:v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Lit>
              <c:ptCount val="4"/>
              <c:pt idx="0">
                <c:v>2022 Femenino</c:v>
              </c:pt>
              <c:pt idx="1">
                <c:v>2022 Masculino</c:v>
              </c:pt>
              <c:pt idx="2">
                <c:v>2024 Femenino</c:v>
              </c:pt>
              <c:pt idx="3">
                <c:v>2024 Masculino</c:v>
              </c:pt>
            </c:strLit>
          </c:cat>
          <c:val>
            <c:numLit>
              <c:formatCode>General</c:formatCode>
              <c:ptCount val="4"/>
              <c:pt idx="0">
                <c:v>0.69406392694063923</c:v>
              </c:pt>
              <c:pt idx="1">
                <c:v>0.50512820512820511</c:v>
              </c:pt>
              <c:pt idx="2">
                <c:v>0.90857142857142859</c:v>
              </c:pt>
              <c:pt idx="3">
                <c:v>0.89696969696969697</c:v>
              </c:pt>
            </c:numLit>
          </c:val>
          <c:extLst>
            <c:ext xmlns:c16="http://schemas.microsoft.com/office/drawing/2014/chart" uri="{C3380CC4-5D6E-409C-BE32-E72D297353CC}">
              <c16:uniqueId val="{00000001-2C77-4931-AC34-85A4BE110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247990048"/>
        <c:axId val="1247997536"/>
      </c:barChart>
      <c:catAx>
        <c:axId val="1247990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997536"/>
        <c:crosses val="autoZero"/>
        <c:auto val="1"/>
        <c:lblAlgn val="ctr"/>
        <c:lblOffset val="100"/>
        <c:noMultiLvlLbl val="0"/>
      </c:catAx>
      <c:valAx>
        <c:axId val="124799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99004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Variation Section 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'[CAP ANALYSIS - V1.0 PRE.xlsx]Summary'!$C$6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'[CAP ANALYSIS - V1.0 PRE.xlsx]Summary'!$B$7:$B$11</c:f>
              <c:strCache>
                <c:ptCount val="5"/>
                <c:pt idx="0">
                  <c:v>C1. ¿Sabes qué es la basura marina?</c:v>
                </c:pt>
                <c:pt idx="1">
                  <c:v>C2. La BM es un problema?</c:v>
                </c:pt>
                <c:pt idx="2">
                  <c:v>C3.   comunidad una fuente de BM</c:v>
                </c:pt>
                <c:pt idx="3">
                  <c:v>C4.Comunidad  perjudicada  por BM</c:v>
                </c:pt>
                <c:pt idx="4">
                  <c:v>C8. Existe BM policy en tu pais?</c:v>
                </c:pt>
              </c:strCache>
            </c:strRef>
          </c:cat>
          <c:val>
            <c:numRef>
              <c:f>'[CAP ANALYSIS - V1.0 PRE.xlsx]Summary'!$C$7:$C$11</c:f>
              <c:numCache>
                <c:formatCode>0%</c:formatCode>
                <c:ptCount val="5"/>
                <c:pt idx="0">
                  <c:v>0.57307060755336614</c:v>
                </c:pt>
                <c:pt idx="1">
                  <c:v>0.55665024630541871</c:v>
                </c:pt>
                <c:pt idx="2">
                  <c:v>0.45812807881773399</c:v>
                </c:pt>
                <c:pt idx="3">
                  <c:v>0.4663382594417077</c:v>
                </c:pt>
                <c:pt idx="4">
                  <c:v>0.37110016420361247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14-4925-8B2E-6582A86AED3D}"/>
            </c:ext>
          </c:extLst>
        </c:ser>
        <c:ser>
          <c:idx val="1"/>
          <c:order val="1"/>
          <c:tx>
            <c:strRef>
              <c:f>'[CAP ANALYSIS - V1.0 PRE.xlsx]Summary'!$D$6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'[CAP ANALYSIS - V1.0 PRE.xlsx]Summary'!$B$7:$B$11</c:f>
              <c:strCache>
                <c:ptCount val="5"/>
                <c:pt idx="0">
                  <c:v>C1. ¿Sabes qué es la basura marina?</c:v>
                </c:pt>
                <c:pt idx="1">
                  <c:v>C2. La BM es un problema?</c:v>
                </c:pt>
                <c:pt idx="2">
                  <c:v>C3.   comunidad una fuente de BM</c:v>
                </c:pt>
                <c:pt idx="3">
                  <c:v>C4.Comunidad  perjudicada  por BM</c:v>
                </c:pt>
                <c:pt idx="4">
                  <c:v>C8. Existe BM policy en tu pais?</c:v>
                </c:pt>
              </c:strCache>
            </c:strRef>
          </c:cat>
          <c:val>
            <c:numRef>
              <c:f>'[CAP ANALYSIS - V1.0 PRE.xlsx]Summary'!$D$7:$D$11</c:f>
              <c:numCache>
                <c:formatCode>0%</c:formatCode>
                <c:ptCount val="5"/>
                <c:pt idx="0">
                  <c:v>0.90294117647058825</c:v>
                </c:pt>
                <c:pt idx="1">
                  <c:v>0.90294117647058825</c:v>
                </c:pt>
                <c:pt idx="2">
                  <c:v>0.78823529411764703</c:v>
                </c:pt>
                <c:pt idx="3">
                  <c:v>0.72941176470588232</c:v>
                </c:pt>
                <c:pt idx="4">
                  <c:v>0.61470588235294121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14-4925-8B2E-6582A86AED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045852416"/>
        <c:axId val="2045850336"/>
      </c:barChart>
      <c:catAx>
        <c:axId val="2045852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5850336"/>
        <c:crosses val="autoZero"/>
        <c:auto val="1"/>
        <c:lblAlgn val="ctr"/>
        <c:lblOffset val="100"/>
        <c:noMultiLvlLbl val="0"/>
      </c:catAx>
      <c:valAx>
        <c:axId val="204585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585241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Variation Section A1 A2</a:t>
            </a:r>
          </a:p>
        </c:rich>
      </c:tx>
      <c:layout>
        <c:manualLayout>
          <c:xMode val="edge"/>
          <c:yMode val="edge"/>
          <c:x val="0.39176377952755903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'[CAP ANALYSIS - V1.0 PRE.xlsx]Summary'!$C$6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'[CAP ANALYSIS - V1.0 PRE.xlsx]Summary'!$B$13:$B$21</c:f>
              <c:strCache>
                <c:ptCount val="9"/>
                <c:pt idx="0">
                  <c:v>A1. Estas preucupado por la BM?</c:v>
                </c:pt>
                <c:pt idx="2">
                  <c:v>A2.1 Importancia [Responsabilizar a las industrias de sus productos y residuos]</c:v>
                </c:pt>
                <c:pt idx="3">
                  <c:v>A2.2 Importancia [Lograr un tratamiento eficiente de los residuos]</c:v>
                </c:pt>
                <c:pt idx="4">
                  <c:v>A2.3 Importancia [Educar sobre las causas y consecuencias de la basura marina]</c:v>
                </c:pt>
                <c:pt idx="5">
                  <c:v>A2.4 Importancia [Prohibir la producción de plásticos de un sólo uso]</c:v>
                </c:pt>
                <c:pt idx="6">
                  <c:v>A2.5 Importancia [Regular el uso de plásticos en las playas y zonas costeras]</c:v>
                </c:pt>
                <c:pt idx="7">
                  <c:v>A2.6 Importancia [Establecer alianzas para enfrentar la contaminación marina]</c:v>
                </c:pt>
                <c:pt idx="8">
                  <c:v>A2.7 Importancia [Crear conciencia entre el público]</c:v>
                </c:pt>
              </c:strCache>
            </c:strRef>
          </c:cat>
          <c:val>
            <c:numRef>
              <c:f>'[CAP ANALYSIS - V1.0 PRE.xlsx]Summary'!$C$13:$C$21</c:f>
              <c:numCache>
                <c:formatCode>General</c:formatCode>
                <c:ptCount val="9"/>
                <c:pt idx="0" formatCode="0.00">
                  <c:v>3.4367816091954024</c:v>
                </c:pt>
                <c:pt idx="2" formatCode="0.00">
                  <c:v>3.4384236453201971</c:v>
                </c:pt>
                <c:pt idx="3" formatCode="0.00">
                  <c:v>3.6568144499178983</c:v>
                </c:pt>
                <c:pt idx="4" formatCode="0.00">
                  <c:v>3.339901477832512</c:v>
                </c:pt>
                <c:pt idx="5" formatCode="0.00">
                  <c:v>3.4942528735632181</c:v>
                </c:pt>
                <c:pt idx="6" formatCode="0.00">
                  <c:v>3.548440065681445</c:v>
                </c:pt>
                <c:pt idx="7" formatCode="0.00">
                  <c:v>3.6387520525451555</c:v>
                </c:pt>
                <c:pt idx="8" formatCode="0.00">
                  <c:v>3.7701149425287359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7F-415E-977F-9EF8897E05A1}"/>
            </c:ext>
          </c:extLst>
        </c:ser>
        <c:ser>
          <c:idx val="1"/>
          <c:order val="1"/>
          <c:tx>
            <c:strRef>
              <c:f>'[CAP ANALYSIS - V1.0 PRE.xlsx]Summary'!$D$6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'[CAP ANALYSIS - V1.0 PRE.xlsx]Summary'!$B$13:$B$21</c:f>
              <c:strCache>
                <c:ptCount val="9"/>
                <c:pt idx="0">
                  <c:v>A1. Estas preucupado por la BM?</c:v>
                </c:pt>
                <c:pt idx="2">
                  <c:v>A2.1 Importancia [Responsabilizar a las industrias de sus productos y residuos]</c:v>
                </c:pt>
                <c:pt idx="3">
                  <c:v>A2.2 Importancia [Lograr un tratamiento eficiente de los residuos]</c:v>
                </c:pt>
                <c:pt idx="4">
                  <c:v>A2.3 Importancia [Educar sobre las causas y consecuencias de la basura marina]</c:v>
                </c:pt>
                <c:pt idx="5">
                  <c:v>A2.4 Importancia [Prohibir la producción de plásticos de un sólo uso]</c:v>
                </c:pt>
                <c:pt idx="6">
                  <c:v>A2.5 Importancia [Regular el uso de plásticos en las playas y zonas costeras]</c:v>
                </c:pt>
                <c:pt idx="7">
                  <c:v>A2.6 Importancia [Establecer alianzas para enfrentar la contaminación marina]</c:v>
                </c:pt>
                <c:pt idx="8">
                  <c:v>A2.7 Importancia [Crear conciencia entre el público]</c:v>
                </c:pt>
              </c:strCache>
            </c:strRef>
          </c:cat>
          <c:val>
            <c:numRef>
              <c:f>'[CAP ANALYSIS - V1.0 PRE.xlsx]Summary'!$D$13:$D$21</c:f>
              <c:numCache>
                <c:formatCode>General</c:formatCode>
                <c:ptCount val="9"/>
                <c:pt idx="0" formatCode="0.00">
                  <c:v>2.6617647058823528</c:v>
                </c:pt>
                <c:pt idx="2" formatCode="0.00">
                  <c:v>3.7617647058823529</c:v>
                </c:pt>
                <c:pt idx="3" formatCode="0.00">
                  <c:v>3.526470588235294</c:v>
                </c:pt>
                <c:pt idx="4" formatCode="0.00">
                  <c:v>3.797058823529412</c:v>
                </c:pt>
                <c:pt idx="5" formatCode="0.00">
                  <c:v>3.3794117647058828</c:v>
                </c:pt>
                <c:pt idx="6" formatCode="0.00">
                  <c:v>3.5735294117647061</c:v>
                </c:pt>
                <c:pt idx="7" formatCode="0.00">
                  <c:v>3.5176470588235298</c:v>
                </c:pt>
                <c:pt idx="8" formatCode="0.00">
                  <c:v>3.8705882352941177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7F-415E-977F-9EF8897E0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2045852416"/>
        <c:axId val="2045850336"/>
      </c:barChart>
      <c:catAx>
        <c:axId val="2045852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5850336"/>
        <c:crosses val="autoZero"/>
        <c:auto val="1"/>
        <c:lblAlgn val="ctr"/>
        <c:lblOffset val="100"/>
        <c:noMultiLvlLbl val="0"/>
      </c:catAx>
      <c:valAx>
        <c:axId val="204585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585241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[CAP ANALYSIS - V1.0 PRE.xlsx]A1!PivotTable4</c:name>
    <c:fmtId val="-1"/>
  </c:pivotSource>
  <c:chart>
    <c:autoTitleDeleted val="0"/>
    <c:pivotFmts>
      <c:pivotFmt>
        <c:idx val="0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6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7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0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2"/>
        <c:spPr>
          <a:solidFill>
            <a:schemeClr val="accent2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'A1'!$B$22:$B$23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'A1'!$A$24:$A$32</c:f>
              <c:multiLvlStrCache>
                <c:ptCount val="6"/>
                <c:lvl>
                  <c:pt idx="0">
                    <c:v>Colombia</c:v>
                  </c:pt>
                  <c:pt idx="1">
                    <c:v>Costa Rica</c:v>
                  </c:pt>
                  <c:pt idx="2">
                    <c:v>República Dominicana</c:v>
                  </c:pt>
                  <c:pt idx="3">
                    <c:v>Colombia</c:v>
                  </c:pt>
                  <c:pt idx="4">
                    <c:v>Costa Rica</c:v>
                  </c:pt>
                  <c:pt idx="5">
                    <c:v>República Dominicana</c:v>
                  </c:pt>
                </c:lvl>
                <c:lvl>
                  <c:pt idx="0">
                    <c:v>2022</c:v>
                  </c:pt>
                  <c:pt idx="3">
                    <c:v>2024</c:v>
                  </c:pt>
                </c:lvl>
              </c:multiLvlStrCache>
            </c:multiLvlStrRef>
          </c:cat>
          <c:val>
            <c:numRef>
              <c:f>'A1'!$B$24:$B$32</c:f>
              <c:numCache>
                <c:formatCode>General</c:formatCode>
                <c:ptCount val="6"/>
                <c:pt idx="0">
                  <c:v>19</c:v>
                </c:pt>
                <c:pt idx="2">
                  <c:v>2</c:v>
                </c:pt>
                <c:pt idx="4">
                  <c:v>4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44-4B35-846C-6E251603F005}"/>
            </c:ext>
          </c:extLst>
        </c:ser>
        <c:ser>
          <c:idx val="1"/>
          <c:order val="1"/>
          <c:tx>
            <c:strRef>
              <c:f>'A1'!$C$22:$C$23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'A1'!$A$24:$A$32</c:f>
              <c:multiLvlStrCache>
                <c:ptCount val="6"/>
                <c:lvl>
                  <c:pt idx="0">
                    <c:v>Colombia</c:v>
                  </c:pt>
                  <c:pt idx="1">
                    <c:v>Costa Rica</c:v>
                  </c:pt>
                  <c:pt idx="2">
                    <c:v>República Dominicana</c:v>
                  </c:pt>
                  <c:pt idx="3">
                    <c:v>Colombia</c:v>
                  </c:pt>
                  <c:pt idx="4">
                    <c:v>Costa Rica</c:v>
                  </c:pt>
                  <c:pt idx="5">
                    <c:v>República Dominicana</c:v>
                  </c:pt>
                </c:lvl>
                <c:lvl>
                  <c:pt idx="0">
                    <c:v>2022</c:v>
                  </c:pt>
                  <c:pt idx="3">
                    <c:v>2024</c:v>
                  </c:pt>
                </c:lvl>
              </c:multiLvlStrCache>
            </c:multiLvlStrRef>
          </c:cat>
          <c:val>
            <c:numRef>
              <c:f>'A1'!$C$24:$C$32</c:f>
              <c:numCache>
                <c:formatCode>General</c:formatCode>
                <c:ptCount val="6"/>
                <c:pt idx="0">
                  <c:v>19</c:v>
                </c:pt>
                <c:pt idx="2">
                  <c:v>1</c:v>
                </c:pt>
                <c:pt idx="3">
                  <c:v>22</c:v>
                </c:pt>
                <c:pt idx="4">
                  <c:v>27</c:v>
                </c:pt>
                <c:pt idx="5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44-4B35-846C-6E251603F005}"/>
            </c:ext>
          </c:extLst>
        </c:ser>
        <c:ser>
          <c:idx val="2"/>
          <c:order val="2"/>
          <c:tx>
            <c:strRef>
              <c:f>'A1'!$D$22:$D$23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'A1'!$A$24:$A$32</c:f>
              <c:multiLvlStrCache>
                <c:ptCount val="6"/>
                <c:lvl>
                  <c:pt idx="0">
                    <c:v>Colombia</c:v>
                  </c:pt>
                  <c:pt idx="1">
                    <c:v>Costa Rica</c:v>
                  </c:pt>
                  <c:pt idx="2">
                    <c:v>República Dominicana</c:v>
                  </c:pt>
                  <c:pt idx="3">
                    <c:v>Colombia</c:v>
                  </c:pt>
                  <c:pt idx="4">
                    <c:v>Costa Rica</c:v>
                  </c:pt>
                  <c:pt idx="5">
                    <c:v>República Dominicana</c:v>
                  </c:pt>
                </c:lvl>
                <c:lvl>
                  <c:pt idx="0">
                    <c:v>2022</c:v>
                  </c:pt>
                  <c:pt idx="3">
                    <c:v>2024</c:v>
                  </c:pt>
                </c:lvl>
              </c:multiLvlStrCache>
            </c:multiLvlStrRef>
          </c:cat>
          <c:val>
            <c:numRef>
              <c:f>'A1'!$D$24:$D$32</c:f>
              <c:numCache>
                <c:formatCode>General</c:formatCode>
                <c:ptCount val="6"/>
                <c:pt idx="0">
                  <c:v>158</c:v>
                </c:pt>
                <c:pt idx="1">
                  <c:v>33</c:v>
                </c:pt>
                <c:pt idx="2">
                  <c:v>41</c:v>
                </c:pt>
                <c:pt idx="3">
                  <c:v>27</c:v>
                </c:pt>
                <c:pt idx="4">
                  <c:v>82</c:v>
                </c:pt>
                <c:pt idx="5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44-4B35-846C-6E251603F005}"/>
            </c:ext>
          </c:extLst>
        </c:ser>
        <c:ser>
          <c:idx val="3"/>
          <c:order val="3"/>
          <c:tx>
            <c:strRef>
              <c:f>'A1'!$E$22:$E$23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'A1'!$A$24:$A$32</c:f>
              <c:multiLvlStrCache>
                <c:ptCount val="6"/>
                <c:lvl>
                  <c:pt idx="0">
                    <c:v>Colombia</c:v>
                  </c:pt>
                  <c:pt idx="1">
                    <c:v>Costa Rica</c:v>
                  </c:pt>
                  <c:pt idx="2">
                    <c:v>República Dominicana</c:v>
                  </c:pt>
                  <c:pt idx="3">
                    <c:v>Colombia</c:v>
                  </c:pt>
                  <c:pt idx="4">
                    <c:v>Costa Rica</c:v>
                  </c:pt>
                  <c:pt idx="5">
                    <c:v>República Dominicana</c:v>
                  </c:pt>
                </c:lvl>
                <c:lvl>
                  <c:pt idx="0">
                    <c:v>2022</c:v>
                  </c:pt>
                  <c:pt idx="3">
                    <c:v>2024</c:v>
                  </c:pt>
                </c:lvl>
              </c:multiLvlStrCache>
            </c:multiLvlStrRef>
          </c:cat>
          <c:val>
            <c:numRef>
              <c:f>'A1'!$E$24:$E$32</c:f>
              <c:numCache>
                <c:formatCode>General</c:formatCode>
                <c:ptCount val="6"/>
                <c:pt idx="0">
                  <c:v>199</c:v>
                </c:pt>
                <c:pt idx="1">
                  <c:v>66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44-4B35-846C-6E251603F005}"/>
            </c:ext>
          </c:extLst>
        </c:ser>
        <c:ser>
          <c:idx val="4"/>
          <c:order val="4"/>
          <c:tx>
            <c:strRef>
              <c:f>'A1'!$F$22:$F$23</c:f>
              <c:strCache>
                <c:ptCount val="1"/>
                <c:pt idx="0">
                  <c:v>N/A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'A1'!$A$24:$A$32</c:f>
              <c:multiLvlStrCache>
                <c:ptCount val="6"/>
                <c:lvl>
                  <c:pt idx="0">
                    <c:v>Colombia</c:v>
                  </c:pt>
                  <c:pt idx="1">
                    <c:v>Costa Rica</c:v>
                  </c:pt>
                  <c:pt idx="2">
                    <c:v>República Dominicana</c:v>
                  </c:pt>
                  <c:pt idx="3">
                    <c:v>Colombia</c:v>
                  </c:pt>
                  <c:pt idx="4">
                    <c:v>Costa Rica</c:v>
                  </c:pt>
                  <c:pt idx="5">
                    <c:v>República Dominicana</c:v>
                  </c:pt>
                </c:lvl>
                <c:lvl>
                  <c:pt idx="0">
                    <c:v>2022</c:v>
                  </c:pt>
                  <c:pt idx="3">
                    <c:v>2024</c:v>
                  </c:pt>
                </c:lvl>
              </c:multiLvlStrCache>
            </c:multiLvlStrRef>
          </c:cat>
          <c:val>
            <c:numRef>
              <c:f>'A1'!$F$24:$F$32</c:f>
              <c:numCache>
                <c:formatCode>General</c:formatCode>
                <c:ptCount val="6"/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44-4B35-846C-6E251603F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247990048"/>
        <c:axId val="1247997536"/>
      </c:barChart>
      <c:catAx>
        <c:axId val="1247990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997536"/>
        <c:crosses val="autoZero"/>
        <c:auto val="1"/>
        <c:lblAlgn val="ctr"/>
        <c:lblOffset val="100"/>
        <c:noMultiLvlLbl val="0"/>
      </c:catAx>
      <c:valAx>
        <c:axId val="124799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99004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Corrected Variation Section A1 A2</a:t>
            </a:r>
          </a:p>
        </c:rich>
      </c:tx>
      <c:layout>
        <c:manualLayout>
          <c:xMode val="edge"/>
          <c:yMode val="edge"/>
          <c:x val="0.39176377952755903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'[CAP ANALYSIS - V1.0 PRE.xlsx]Summary'!$C$6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'[CAP ANALYSIS - V1.0 PRE.xlsx]Summary'!$B$13:$B$21</c:f>
              <c:strCache>
                <c:ptCount val="9"/>
                <c:pt idx="0">
                  <c:v>A1. Estas preucupado por la BM?</c:v>
                </c:pt>
                <c:pt idx="2">
                  <c:v>A2.1 Importancia [Responsabilizar a las industrias de sus productos y residuos]</c:v>
                </c:pt>
                <c:pt idx="3">
                  <c:v>A2.2 Importancia [Lograr un tratamiento eficiente de los residuos]</c:v>
                </c:pt>
                <c:pt idx="4">
                  <c:v>A2.3 Importancia [Educar sobre las causas y consecuencias de la basura marina]</c:v>
                </c:pt>
                <c:pt idx="5">
                  <c:v>A2.4 Importancia [Prohibir la producción de plásticos de un sólo uso]</c:v>
                </c:pt>
                <c:pt idx="6">
                  <c:v>A2.5 Importancia [Regular el uso de plásticos en las playas y zonas costeras]</c:v>
                </c:pt>
                <c:pt idx="7">
                  <c:v>A2.6 Importancia [Establecer alianzas para enfrentar la contaminación marina]</c:v>
                </c:pt>
                <c:pt idx="8">
                  <c:v>A2.7 Importancia [Crear conciencia entre el público]</c:v>
                </c:pt>
              </c:strCache>
            </c:strRef>
          </c:cat>
          <c:val>
            <c:numRef>
              <c:f>'[CAP ANALYSIS - V1.0 PRE.xlsx]Summary'!$C$13:$C$21</c:f>
              <c:numCache>
                <c:formatCode>General</c:formatCode>
                <c:ptCount val="9"/>
                <c:pt idx="0" formatCode="0.00">
                  <c:v>3.4367816091954024</c:v>
                </c:pt>
                <c:pt idx="2" formatCode="0.00">
                  <c:v>3.4384236453201971</c:v>
                </c:pt>
                <c:pt idx="3" formatCode="0.00">
                  <c:v>3.6568144499178983</c:v>
                </c:pt>
                <c:pt idx="4" formatCode="0.00">
                  <c:v>3.339901477832512</c:v>
                </c:pt>
                <c:pt idx="5" formatCode="0.00">
                  <c:v>3.4942528735632181</c:v>
                </c:pt>
                <c:pt idx="6" formatCode="0.00">
                  <c:v>3.548440065681445</c:v>
                </c:pt>
                <c:pt idx="7" formatCode="0.00">
                  <c:v>3.6387520525451555</c:v>
                </c:pt>
                <c:pt idx="8" formatCode="0.00">
                  <c:v>3.7701149425287359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50-4B02-80D9-8C7362EA6ECA}"/>
            </c:ext>
          </c:extLst>
        </c:ser>
        <c:ser>
          <c:idx val="1"/>
          <c:order val="1"/>
          <c:tx>
            <c:strRef>
              <c:f>'[CAP ANALYSIS - V1.0 PRE.xlsx]Summary'!$D$6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'[CAP ANALYSIS - V1.0 PRE.xlsx]Summary'!$B$13:$B$21</c:f>
              <c:strCache>
                <c:ptCount val="9"/>
                <c:pt idx="0">
                  <c:v>A1. Estas preucupado por la BM?</c:v>
                </c:pt>
                <c:pt idx="2">
                  <c:v>A2.1 Importancia [Responsabilizar a las industrias de sus productos y residuos]</c:v>
                </c:pt>
                <c:pt idx="3">
                  <c:v>A2.2 Importancia [Lograr un tratamiento eficiente de los residuos]</c:v>
                </c:pt>
                <c:pt idx="4">
                  <c:v>A2.3 Importancia [Educar sobre las causas y consecuencias de la basura marina]</c:v>
                </c:pt>
                <c:pt idx="5">
                  <c:v>A2.4 Importancia [Prohibir la producción de plásticos de un sólo uso]</c:v>
                </c:pt>
                <c:pt idx="6">
                  <c:v>A2.5 Importancia [Regular el uso de plásticos en las playas y zonas costeras]</c:v>
                </c:pt>
                <c:pt idx="7">
                  <c:v>A2.6 Importancia [Establecer alianzas para enfrentar la contaminación marina]</c:v>
                </c:pt>
                <c:pt idx="8">
                  <c:v>A2.7 Importancia [Crear conciencia entre el público]</c:v>
                </c:pt>
              </c:strCache>
            </c:strRef>
          </c:cat>
          <c:val>
            <c:numRef>
              <c:f>'[CAP ANALYSIS - V1.0 PRE.xlsx]Summary'!$D$13:$D$21</c:f>
              <c:numCache>
                <c:formatCode>General</c:formatCode>
                <c:ptCount val="9"/>
                <c:pt idx="0" formatCode="0.00">
                  <c:v>3.6617647058823528</c:v>
                </c:pt>
                <c:pt idx="2" formatCode="0.00">
                  <c:v>3.7617647058823529</c:v>
                </c:pt>
                <c:pt idx="3" formatCode="0.00">
                  <c:v>3.526470588235294</c:v>
                </c:pt>
                <c:pt idx="4" formatCode="0.00">
                  <c:v>3.797058823529412</c:v>
                </c:pt>
                <c:pt idx="5" formatCode="0.00">
                  <c:v>3.3794117647058828</c:v>
                </c:pt>
                <c:pt idx="6" formatCode="0.00">
                  <c:v>3.5735294117647061</c:v>
                </c:pt>
                <c:pt idx="7" formatCode="0.00">
                  <c:v>3.5176470588235298</c:v>
                </c:pt>
                <c:pt idx="8" formatCode="0.00">
                  <c:v>3.8705882352941177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50-4B02-80D9-8C7362EA6E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2045852416"/>
        <c:axId val="2045850336"/>
      </c:barChart>
      <c:catAx>
        <c:axId val="2045852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5850336"/>
        <c:crosses val="autoZero"/>
        <c:auto val="1"/>
        <c:lblAlgn val="ctr"/>
        <c:lblOffset val="100"/>
        <c:noMultiLvlLbl val="0"/>
      </c:catAx>
      <c:valAx>
        <c:axId val="204585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585241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Variation Section A3</a:t>
            </a:r>
          </a:p>
        </c:rich>
      </c:tx>
      <c:layout>
        <c:manualLayout>
          <c:xMode val="edge"/>
          <c:yMode val="edge"/>
          <c:x val="0.39176377952755903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'[CAP ANALYSIS - V1.0 PRE.xlsx]Summary'!$C$6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'[CAP ANALYSIS - V1.0 PRE.xlsx]Summary'!$B$23:$B$29</c:f>
              <c:strCache>
                <c:ptCount val="7"/>
                <c:pt idx="0">
                  <c:v>A3. [Desde el Estado se debe contar con un plan nacional que garantice la  gestión adecuada de los residuos con el objetivo </c:v>
                </c:pt>
                <c:pt idx="1">
                  <c:v>A3. [Desde el Estado se reconoce la responsabilidad y se impulsa la participación de diferentes sectores de la sociedad (edu</c:v>
                </c:pt>
                <c:pt idx="2">
                  <c:v>A3. [Las grandes industrias son la principal causa de la basura en los mares, y por tanto deben ser quienes se responsabilic</c:v>
                </c:pt>
                <c:pt idx="3">
                  <c:v>A3. [Los consumidores son tan responsables como las industrias por las cantidades de basura que llegan al océano]</c:v>
                </c:pt>
                <c:pt idx="4">
                  <c:v>A3. [La sociedad en general cuenta con información suficiente para manejar la basura marina]</c:v>
                </c:pt>
                <c:pt idx="5">
                  <c:v>A3. [El problema de la basura marina debe ser preocupante para todos los sectores de la sociedad]</c:v>
                </c:pt>
                <c:pt idx="6">
                  <c:v>A3. [Me gustaría recibir más información sobre soluciones para prevenir la basura marina]</c:v>
                </c:pt>
              </c:strCache>
            </c:strRef>
          </c:cat>
          <c:val>
            <c:numRef>
              <c:f>'[CAP ANALYSIS - V1.0 PRE.xlsx]Summary'!$C$23:$C$29</c:f>
              <c:numCache>
                <c:formatCode>0.00</c:formatCode>
                <c:ptCount val="7"/>
                <c:pt idx="0">
                  <c:v>3.4844006568144499</c:v>
                </c:pt>
                <c:pt idx="1">
                  <c:v>3.2889983579638757</c:v>
                </c:pt>
                <c:pt idx="2">
                  <c:v>3.1461412151067325</c:v>
                </c:pt>
                <c:pt idx="3">
                  <c:v>3.4055829228243022</c:v>
                </c:pt>
                <c:pt idx="4">
                  <c:v>2.9326765188834156</c:v>
                </c:pt>
                <c:pt idx="5">
                  <c:v>3.4926108374384235</c:v>
                </c:pt>
                <c:pt idx="6">
                  <c:v>3.3858784893267653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49-494E-8B64-F559010DDB4C}"/>
            </c:ext>
          </c:extLst>
        </c:ser>
        <c:ser>
          <c:idx val="1"/>
          <c:order val="1"/>
          <c:tx>
            <c:strRef>
              <c:f>'[CAP ANALYSIS - V1.0 PRE.xlsx]Summary'!$D$6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'[CAP ANALYSIS - V1.0 PRE.xlsx]Summary'!$B$23:$B$29</c:f>
              <c:strCache>
                <c:ptCount val="7"/>
                <c:pt idx="0">
                  <c:v>A3. [Desde el Estado se debe contar con un plan nacional que garantice la  gestión adecuada de los residuos con el objetivo </c:v>
                </c:pt>
                <c:pt idx="1">
                  <c:v>A3. [Desde el Estado se reconoce la responsabilidad y se impulsa la participación de diferentes sectores de la sociedad (edu</c:v>
                </c:pt>
                <c:pt idx="2">
                  <c:v>A3. [Las grandes industrias son la principal causa de la basura en los mares, y por tanto deben ser quienes se responsabilic</c:v>
                </c:pt>
                <c:pt idx="3">
                  <c:v>A3. [Los consumidores son tan responsables como las industrias por las cantidades de basura que llegan al océano]</c:v>
                </c:pt>
                <c:pt idx="4">
                  <c:v>A3. [La sociedad en general cuenta con información suficiente para manejar la basura marina]</c:v>
                </c:pt>
                <c:pt idx="5">
                  <c:v>A3. [El problema de la basura marina debe ser preocupante para todos los sectores de la sociedad]</c:v>
                </c:pt>
                <c:pt idx="6">
                  <c:v>A3. [Me gustaría recibir más información sobre soluciones para prevenir la basura marina]</c:v>
                </c:pt>
              </c:strCache>
            </c:strRef>
          </c:cat>
          <c:val>
            <c:numRef>
              <c:f>'[CAP ANALYSIS - V1.0 PRE.xlsx]Summary'!$D$23:$D$29</c:f>
              <c:numCache>
                <c:formatCode>0.00</c:formatCode>
                <c:ptCount val="7"/>
                <c:pt idx="0">
                  <c:v>3.6764705882352944</c:v>
                </c:pt>
                <c:pt idx="1">
                  <c:v>3.5117647058823525</c:v>
                </c:pt>
                <c:pt idx="2">
                  <c:v>3.4029411764705886</c:v>
                </c:pt>
                <c:pt idx="3">
                  <c:v>3.7</c:v>
                </c:pt>
                <c:pt idx="4">
                  <c:v>2.95</c:v>
                </c:pt>
                <c:pt idx="5">
                  <c:v>3.6941176470588237</c:v>
                </c:pt>
                <c:pt idx="6">
                  <c:v>3.5529411764705885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49-494E-8B64-F559010DD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2045852416"/>
        <c:axId val="2045850336"/>
      </c:barChart>
      <c:catAx>
        <c:axId val="2045852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5850336"/>
        <c:crosses val="autoZero"/>
        <c:auto val="0"/>
        <c:lblAlgn val="ctr"/>
        <c:lblOffset val="100"/>
        <c:noMultiLvlLbl val="0"/>
      </c:catAx>
      <c:valAx>
        <c:axId val="204585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585241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Variation Section A4</a:t>
            </a:r>
          </a:p>
        </c:rich>
      </c:tx>
      <c:layout>
        <c:manualLayout>
          <c:xMode val="edge"/>
          <c:yMode val="edge"/>
          <c:x val="0.39176377952755903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'[CAP ANALYSIS - V1.0 PRE.xlsx]Summary'!$C$6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'[CAP ANALYSIS - V1.0 PRE.xlsx]Summary'!$B$31:$B$33</c:f>
              <c:strCache>
                <c:ptCount val="3"/>
                <c:pt idx="0">
                  <c:v>P1. ¿Has tomado alguna acción para reducir el impacto de la basura marina? </c:v>
                </c:pt>
                <c:pt idx="1">
                  <c:v>P2. ¿Has participado de alguna charla, taller o actividad educativa sobre la contaminación marina? </c:v>
                </c:pt>
                <c:pt idx="2">
                  <c:v>P3. ¿Has participado de alguna actividad para enfrentar la basura marina? </c:v>
                </c:pt>
              </c:strCache>
            </c:strRef>
          </c:cat>
          <c:val>
            <c:numRef>
              <c:f>'[CAP ANALYSIS - V1.0 PRE.xlsx]Summary'!$C$31:$C$33</c:f>
              <c:numCache>
                <c:formatCode>0%</c:formatCode>
                <c:ptCount val="3"/>
                <c:pt idx="0">
                  <c:v>0.51395730706075538</c:v>
                </c:pt>
                <c:pt idx="1">
                  <c:v>0.43349753694581283</c:v>
                </c:pt>
                <c:pt idx="2">
                  <c:v>0.51559934318555012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A5-4E58-A28D-D38234FFDA03}"/>
            </c:ext>
          </c:extLst>
        </c:ser>
        <c:ser>
          <c:idx val="1"/>
          <c:order val="1"/>
          <c:tx>
            <c:strRef>
              <c:f>'[CAP ANALYSIS - V1.0 PRE.xlsx]Summary'!$D$6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'[CAP ANALYSIS - V1.0 PRE.xlsx]Summary'!$B$31:$B$33</c:f>
              <c:strCache>
                <c:ptCount val="3"/>
                <c:pt idx="0">
                  <c:v>P1. ¿Has tomado alguna acción para reducir el impacto de la basura marina? </c:v>
                </c:pt>
                <c:pt idx="1">
                  <c:v>P2. ¿Has participado de alguna charla, taller o actividad educativa sobre la contaminación marina? </c:v>
                </c:pt>
                <c:pt idx="2">
                  <c:v>P3. ¿Has participado de alguna actividad para enfrentar la basura marina? </c:v>
                </c:pt>
              </c:strCache>
            </c:strRef>
          </c:cat>
          <c:val>
            <c:numRef>
              <c:f>'[CAP ANALYSIS - V1.0 PRE.xlsx]Summary'!$D$31:$D$33</c:f>
              <c:numCache>
                <c:formatCode>0%</c:formatCode>
                <c:ptCount val="3"/>
                <c:pt idx="0">
                  <c:v>0.70882352941176474</c:v>
                </c:pt>
                <c:pt idx="1">
                  <c:v>0.53235294117647058</c:v>
                </c:pt>
                <c:pt idx="2">
                  <c:v>0.52058823529411768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A5-4E58-A28D-D38234FFD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2045852416"/>
        <c:axId val="2045850336"/>
      </c:barChart>
      <c:catAx>
        <c:axId val="2045852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5850336"/>
        <c:crosses val="autoZero"/>
        <c:auto val="1"/>
        <c:lblAlgn val="ctr"/>
        <c:lblOffset val="100"/>
        <c:noMultiLvlLbl val="0"/>
      </c:catAx>
      <c:valAx>
        <c:axId val="204585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585241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pivotSource>
    <c:name>[CAP ANALYSIS - V1.0 PRE.xlsx]C1!PivotTable2</c:name>
    <c:fmtId val="-1"/>
  </c:pivotSource>
  <c:chart>
    <c:autoTitleDeleted val="0"/>
    <c:pivotFmts>
      <c:pivotFmt>
        <c:idx val="0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'C1'!$B$3:$B$4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'C1'!$A$5:$A$7</c:f>
              <c:strCache>
                <c:ptCount val="2"/>
                <c:pt idx="0">
                  <c:v>2022</c:v>
                </c:pt>
                <c:pt idx="1">
                  <c:v>2024</c:v>
                </c:pt>
              </c:strCache>
            </c:strRef>
          </c:cat>
          <c:val>
            <c:numRef>
              <c:f>'C1'!$B$5:$B$7</c:f>
              <c:numCache>
                <c:formatCode>0.00%</c:formatCode>
                <c:ptCount val="2"/>
                <c:pt idx="0">
                  <c:v>0.4269293924466338</c:v>
                </c:pt>
                <c:pt idx="1">
                  <c:v>9.7058823529411767E-2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5C-4C04-93E4-0DAF57AC0B5A}"/>
            </c:ext>
          </c:extLst>
        </c:ser>
        <c:ser>
          <c:idx val="1"/>
          <c:order val="1"/>
          <c:tx>
            <c:strRef>
              <c:f>'C1'!$C$3:$C$4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'C1'!$A$5:$A$7</c:f>
              <c:strCache>
                <c:ptCount val="2"/>
                <c:pt idx="0">
                  <c:v>2022</c:v>
                </c:pt>
                <c:pt idx="1">
                  <c:v>2024</c:v>
                </c:pt>
              </c:strCache>
            </c:strRef>
          </c:cat>
          <c:val>
            <c:numRef>
              <c:f>'C1'!$C$5:$C$7</c:f>
              <c:numCache>
                <c:formatCode>0.00%</c:formatCode>
                <c:ptCount val="2"/>
                <c:pt idx="0">
                  <c:v>0.57307060755336614</c:v>
                </c:pt>
                <c:pt idx="1">
                  <c:v>0.90294117647058825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5C-4C04-93E4-0DAF57AC0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3113904"/>
        <c:axId val="887393088"/>
      </c:barChart>
      <c:catAx>
        <c:axId val="323113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7393088"/>
        <c:crosses val="autoZero"/>
        <c:auto val="1"/>
        <c:lblAlgn val="ctr"/>
        <c:lblOffset val="100"/>
        <c:noMultiLvlLbl val="0"/>
      </c:catAx>
      <c:valAx>
        <c:axId val="88739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11390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pivotSource>
    <c:name>[CAP ANALYSIS - V1.0 PRE.xlsx]C1!PivotTable4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Change x country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5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5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5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5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5">
              <a:alpha val="7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'C1'!$B$22:$B$23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'C1'!$A$24:$A$32</c:f>
              <c:multiLvlStrCache>
                <c:ptCount val="6"/>
                <c:lvl>
                  <c:pt idx="0">
                    <c:v>Colombia</c:v>
                  </c:pt>
                  <c:pt idx="1">
                    <c:v>Costa Rica</c:v>
                  </c:pt>
                  <c:pt idx="2">
                    <c:v>República Dominicana</c:v>
                  </c:pt>
                  <c:pt idx="3">
                    <c:v>Colombia</c:v>
                  </c:pt>
                  <c:pt idx="4">
                    <c:v>Costa Rica</c:v>
                  </c:pt>
                  <c:pt idx="5">
                    <c:v>República Dominicana</c:v>
                  </c:pt>
                </c:lvl>
                <c:lvl>
                  <c:pt idx="0">
                    <c:v>2022</c:v>
                  </c:pt>
                  <c:pt idx="3">
                    <c:v>2024</c:v>
                  </c:pt>
                </c:lvl>
              </c:multiLvlStrCache>
            </c:multiLvlStrRef>
          </c:cat>
          <c:val>
            <c:numRef>
              <c:f>'C1'!$B$24:$B$32</c:f>
              <c:numCache>
                <c:formatCode>0.00%</c:formatCode>
                <c:ptCount val="6"/>
                <c:pt idx="0">
                  <c:v>0.61772151898734173</c:v>
                </c:pt>
                <c:pt idx="1">
                  <c:v>0.08</c:v>
                </c:pt>
                <c:pt idx="2">
                  <c:v>7.0175438596491224E-2</c:v>
                </c:pt>
                <c:pt idx="3">
                  <c:v>2.0408163265306121E-2</c:v>
                </c:pt>
                <c:pt idx="4">
                  <c:v>3.5398230088495575E-2</c:v>
                </c:pt>
                <c:pt idx="5">
                  <c:v>0.15730337078651685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E7-461D-95FE-8A7E79425990}"/>
            </c:ext>
          </c:extLst>
        </c:ser>
        <c:ser>
          <c:idx val="1"/>
          <c:order val="1"/>
          <c:tx>
            <c:strRef>
              <c:f>'C1'!$C$22:$C$23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'C1'!$A$24:$A$32</c:f>
              <c:multiLvlStrCache>
                <c:ptCount val="6"/>
                <c:lvl>
                  <c:pt idx="0">
                    <c:v>Colombia</c:v>
                  </c:pt>
                  <c:pt idx="1">
                    <c:v>Costa Rica</c:v>
                  </c:pt>
                  <c:pt idx="2">
                    <c:v>República Dominicana</c:v>
                  </c:pt>
                  <c:pt idx="3">
                    <c:v>Colombia</c:v>
                  </c:pt>
                  <c:pt idx="4">
                    <c:v>Costa Rica</c:v>
                  </c:pt>
                  <c:pt idx="5">
                    <c:v>República Dominicana</c:v>
                  </c:pt>
                </c:lvl>
                <c:lvl>
                  <c:pt idx="0">
                    <c:v>2022</c:v>
                  </c:pt>
                  <c:pt idx="3">
                    <c:v>2024</c:v>
                  </c:pt>
                </c:lvl>
              </c:multiLvlStrCache>
            </c:multiLvlStrRef>
          </c:cat>
          <c:val>
            <c:numRef>
              <c:f>'C1'!$C$24:$C$32</c:f>
              <c:numCache>
                <c:formatCode>0.00%</c:formatCode>
                <c:ptCount val="6"/>
                <c:pt idx="0">
                  <c:v>0.38227848101265821</c:v>
                </c:pt>
                <c:pt idx="1">
                  <c:v>0.92</c:v>
                </c:pt>
                <c:pt idx="2">
                  <c:v>0.92982456140350878</c:v>
                </c:pt>
                <c:pt idx="3">
                  <c:v>0.97959183673469385</c:v>
                </c:pt>
                <c:pt idx="4">
                  <c:v>0.96460176991150437</c:v>
                </c:pt>
                <c:pt idx="5">
                  <c:v>0.84269662921348309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E7-461D-95FE-8A7E79425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247990048"/>
        <c:axId val="1247997536"/>
      </c:barChart>
      <c:catAx>
        <c:axId val="1247990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997536"/>
        <c:crosses val="autoZero"/>
        <c:auto val="1"/>
        <c:lblAlgn val="ctr"/>
        <c:lblOffset val="100"/>
        <c:noMultiLvlLbl val="0"/>
      </c:catAx>
      <c:valAx>
        <c:axId val="124799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99004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5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26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4/4/2025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4/4/2025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48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36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524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83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36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43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809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705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33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721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604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BC04D-2568-C19F-6211-ABA7996CB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BD96A4-D432-FA69-5E46-4DF91D77C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639921-CFBB-DE6F-31EB-81B758CA0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3E3F8-8185-F97B-2F08-1F44FCE2A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7777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9569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7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88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983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16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240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242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8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</p:spPr>
        <p:txBody>
          <a:bodyPr/>
          <a:lstStyle/>
          <a:p>
            <a:r>
              <a:rPr lang="es-MX" dirty="0"/>
              <a:t>PROMAR: KAP </a:t>
            </a:r>
            <a:r>
              <a:rPr lang="es-MX" dirty="0" err="1"/>
              <a:t>Survey</a:t>
            </a:r>
            <a:br>
              <a:rPr lang="es-MX" dirty="0"/>
            </a:br>
            <a:r>
              <a:rPr lang="es-MX" dirty="0"/>
              <a:t>2022-2024	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EAF1C0-6D78-429B-848F-A342690BBB68}"/>
              </a:ext>
            </a:extLst>
          </p:cNvPr>
          <p:cNvSpPr txBox="1">
            <a:spLocks/>
          </p:cNvSpPr>
          <p:nvPr/>
        </p:nvSpPr>
        <p:spPr>
          <a:xfrm>
            <a:off x="6241250" y="4093274"/>
            <a:ext cx="5746750" cy="586220"/>
          </a:xfrm>
          <a:prstGeom prst="rect">
            <a:avLst/>
          </a:prstGeom>
        </p:spPr>
        <p:txBody>
          <a:bodyPr/>
          <a:lstStyle>
            <a:lvl1pPr marL="228600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/>
              <a:t>0</a:t>
            </a:r>
            <a:r>
              <a:rPr lang="en-US" dirty="0"/>
              <a:t>3  March 2025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45F58-F841-4B9B-9FE3-32CC24882F1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2" y="224443"/>
            <a:ext cx="2429510" cy="5137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3970FC-ECD2-4E23-AF58-067F0A964C78}"/>
              </a:ext>
            </a:extLst>
          </p:cNvPr>
          <p:cNvSpPr txBox="1">
            <a:spLocks/>
          </p:cNvSpPr>
          <p:nvPr/>
        </p:nvSpPr>
        <p:spPr>
          <a:xfrm>
            <a:off x="6309904" y="6060049"/>
            <a:ext cx="5746750" cy="1282860"/>
          </a:xfrm>
          <a:prstGeom prst="rect">
            <a:avLst/>
          </a:prstGeom>
        </p:spPr>
        <p:txBody>
          <a:bodyPr/>
          <a:lstStyle>
            <a:lvl1pPr marL="228600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s-MX" sz="1100" dirty="0" err="1"/>
              <a:t>Thinksmart</a:t>
            </a:r>
            <a:r>
              <a:rPr lang="es-MX" sz="1100" dirty="0"/>
              <a:t>, </a:t>
            </a:r>
            <a:r>
              <a:rPr lang="es-MX" sz="1100" dirty="0" err="1"/>
              <a:t>Dominican</a:t>
            </a:r>
            <a:r>
              <a:rPr lang="es-MX" sz="1100" dirty="0"/>
              <a:t> </a:t>
            </a:r>
            <a:r>
              <a:rPr lang="es-MX" sz="1100" dirty="0" err="1"/>
              <a:t>Republic</a:t>
            </a:r>
            <a:r>
              <a:rPr lang="es-MX" sz="1100" dirty="0"/>
              <a:t>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100" b="1" i="1" dirty="0"/>
              <a:t>Authors: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100" dirty="0"/>
              <a:t>Luis Toirac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100" dirty="0"/>
              <a:t>Hiram Toirac</a:t>
            </a:r>
          </a:p>
          <a:p>
            <a:pPr marL="0" indent="0" algn="r">
              <a:spcBef>
                <a:spcPts val="0"/>
              </a:spcBef>
              <a:buNone/>
            </a:pPr>
            <a:endParaRPr lang="en-US" sz="1100" dirty="0"/>
          </a:p>
          <a:p>
            <a:pPr marL="0" indent="0" algn="r">
              <a:spcBef>
                <a:spcPts val="0"/>
              </a:spcBef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BCFA267-6B8A-4CA3-98CF-D565916BC0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131228"/>
              </p:ext>
            </p:extLst>
          </p:nvPr>
        </p:nvGraphicFramePr>
        <p:xfrm>
          <a:off x="935180" y="704041"/>
          <a:ext cx="7432965" cy="4165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3E31819-CD72-4984-90DA-E32929CA0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08" y="5043054"/>
            <a:ext cx="11072519" cy="12275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8A84A6-5646-49A2-AC31-0CF6945A781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7" y="131618"/>
            <a:ext cx="1848461" cy="398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8982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8CE60-587E-1D5C-8B50-ED3441BA4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</p:spPr>
        <p:txBody>
          <a:bodyPr/>
          <a:lstStyle/>
          <a:p>
            <a:r>
              <a:rPr lang="en-US" dirty="0"/>
              <a:t>Deeper analysis of relevant questions</a:t>
            </a:r>
          </a:p>
        </p:txBody>
      </p:sp>
      <p:pic>
        <p:nvPicPr>
          <p:cNvPr id="12" name="Picture Placeholder 4" descr="A close-up of a wood grain">
            <a:extLst>
              <a:ext uri="{FF2B5EF4-FFF2-40B4-BE49-F238E27FC236}">
                <a16:creationId xmlns:a16="http://schemas.microsoft.com/office/drawing/2014/main" id="{7D5BDB53-9169-3BBC-9362-0539514AC7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113"/>
            <a:ext cx="5791200" cy="688022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2AE9C-BA1D-195E-3B93-A5A0CC03D8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9835" y="4568602"/>
            <a:ext cx="5486400" cy="1645920"/>
          </a:xfrm>
        </p:spPr>
        <p:txBody>
          <a:bodyPr/>
          <a:lstStyle/>
          <a:p>
            <a:r>
              <a:rPr lang="en-US" dirty="0"/>
              <a:t>Priority questions C1 and A3</a:t>
            </a:r>
          </a:p>
        </p:txBody>
      </p:sp>
    </p:spTree>
    <p:extLst>
      <p:ext uri="{BB962C8B-B14F-4D97-AF65-F5344CB8AC3E}">
        <p14:creationId xmlns:p14="http://schemas.microsoft.com/office/powerpoint/2010/main" val="1440871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/>
          <a:lstStyle/>
          <a:p>
            <a:r>
              <a:rPr lang="en-US" dirty="0"/>
              <a:t>C1 – Do you know what is marine litter?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E098D16-36AF-4F0B-A8A6-C987D3BD09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897278"/>
              </p:ext>
            </p:extLst>
          </p:nvPr>
        </p:nvGraphicFramePr>
        <p:xfrm>
          <a:off x="269431" y="2452254"/>
          <a:ext cx="5641975" cy="4070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103EDF9-CCF7-4681-B53D-C1DD2844F7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434000"/>
              </p:ext>
            </p:extLst>
          </p:nvPr>
        </p:nvGraphicFramePr>
        <p:xfrm>
          <a:off x="5911406" y="2452254"/>
          <a:ext cx="6148976" cy="4070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7F85391D-5D8B-4976-A2EF-A97C2FA050C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7" y="131618"/>
            <a:ext cx="1848461" cy="398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433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/>
          <a:lstStyle/>
          <a:p>
            <a:r>
              <a:rPr lang="en-US" dirty="0"/>
              <a:t>C1 – Do you know what is marine litter?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621F2DE-BF27-45AE-BB51-76B82BAB04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546544"/>
              </p:ext>
            </p:extLst>
          </p:nvPr>
        </p:nvGraphicFramePr>
        <p:xfrm>
          <a:off x="787211" y="2251494"/>
          <a:ext cx="10433937" cy="4408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89AC37ED-82CF-46DB-896C-F2D590A066B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7" y="131618"/>
            <a:ext cx="1848461" cy="398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8987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/>
          <a:lstStyle/>
          <a:p>
            <a:r>
              <a:rPr lang="en-US" dirty="0"/>
              <a:t>C1 – Do you know what is marine litter?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3DF7156-1EBE-4AE0-8257-C782208204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5297376"/>
              </p:ext>
            </p:extLst>
          </p:nvPr>
        </p:nvGraphicFramePr>
        <p:xfrm>
          <a:off x="968353" y="2320636"/>
          <a:ext cx="10129137" cy="4164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D2A03D6-D235-4205-ADC6-529D8C32E20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7" y="131618"/>
            <a:ext cx="1848461" cy="398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487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/>
          <a:lstStyle/>
          <a:p>
            <a:r>
              <a:rPr lang="en-US" dirty="0"/>
              <a:t>A3 – I have enough information to act against marine litter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58AB1A6-5921-4866-B9DE-8CD0CBB310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32874"/>
              </p:ext>
            </p:extLst>
          </p:nvPr>
        </p:nvGraphicFramePr>
        <p:xfrm>
          <a:off x="1528260" y="2576945"/>
          <a:ext cx="8668686" cy="3673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8EBB6E9C-7D4D-466C-A842-F9E704D77B8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7" y="131618"/>
            <a:ext cx="1848461" cy="398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339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/>
          <a:lstStyle/>
          <a:p>
            <a:r>
              <a:rPr lang="en-US" dirty="0"/>
              <a:t>A3 – I have enough information to act against marine litter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223F1E6-29E6-48D6-8C8D-27F0E96FF2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598915"/>
              </p:ext>
            </p:extLst>
          </p:nvPr>
        </p:nvGraphicFramePr>
        <p:xfrm>
          <a:off x="594360" y="2317808"/>
          <a:ext cx="10783882" cy="4015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7F68449A-4CD8-41F4-A97E-A486CDECC45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7" y="131618"/>
            <a:ext cx="1848461" cy="398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938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/>
          <a:lstStyle/>
          <a:p>
            <a:r>
              <a:rPr lang="en-US" dirty="0"/>
              <a:t>A3 – I have enough information to act against marine litter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E3D6B6E-89B2-43AD-8A28-1927C61E8C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4003126"/>
              </p:ext>
            </p:extLst>
          </p:nvPr>
        </p:nvGraphicFramePr>
        <p:xfrm>
          <a:off x="484177" y="2337758"/>
          <a:ext cx="10983923" cy="403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CE89CB07-91A8-43FF-BF6F-5B9E37DADD5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7" y="131618"/>
            <a:ext cx="1848461" cy="398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9296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/>
          <a:lstStyle/>
          <a:p>
            <a:r>
              <a:rPr lang="en-US" dirty="0"/>
              <a:t>A3 – I have enough information to act against marine litter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AACD6FB-CFAE-417A-B95E-CAF85EAE63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86788"/>
              </p:ext>
            </p:extLst>
          </p:nvPr>
        </p:nvGraphicFramePr>
        <p:xfrm>
          <a:off x="484177" y="2467792"/>
          <a:ext cx="11101098" cy="3907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202E1BF-A680-4FE2-A242-24B6193F316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7" y="131618"/>
            <a:ext cx="1848461" cy="398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228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close-up of a plant">
            <a:extLst>
              <a:ext uri="{FF2B5EF4-FFF2-40B4-BE49-F238E27FC236}">
                <a16:creationId xmlns:a16="http://schemas.microsoft.com/office/drawing/2014/main" id="{8DB431A1-9806-9CFE-0E5F-1A5611C2A6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/>
        </p:blipFill>
        <p:spPr>
          <a:xfrm>
            <a:off x="0" y="0"/>
            <a:ext cx="12192000" cy="68802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37279A-330D-886F-340D-494A5005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9" y="444933"/>
            <a:ext cx="5477479" cy="3291840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249372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/>
          <a:lstStyle/>
          <a:p>
            <a:r>
              <a:rPr lang="en-US" dirty="0"/>
              <a:t>Index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725" y="2281238"/>
            <a:ext cx="6788150" cy="3709987"/>
          </a:xfrm>
        </p:spPr>
        <p:txBody>
          <a:bodyPr tIns="457200"/>
          <a:lstStyle/>
          <a:p>
            <a:r>
              <a:rPr lang="en-US" dirty="0"/>
              <a:t>Data characterization</a:t>
            </a:r>
          </a:p>
          <a:p>
            <a:r>
              <a:rPr lang="en-US" dirty="0"/>
              <a:t>Survey answer variation</a:t>
            </a:r>
          </a:p>
          <a:p>
            <a:r>
              <a:rPr lang="en-US" dirty="0"/>
              <a:t>Deeper analysis </a:t>
            </a:r>
          </a:p>
          <a:p>
            <a:r>
              <a:rPr lang="en-US" dirty="0"/>
              <a:t>Conclusion</a:t>
            </a:r>
          </a:p>
          <a:p>
            <a:r>
              <a:rPr lang="en-US" dirty="0"/>
              <a:t>Recommendations and key takeaways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8071B3-3F9C-4D07-A592-7886EA4D6EE2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7" y="131618"/>
            <a:ext cx="1848461" cy="398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304" y="1368661"/>
            <a:ext cx="6235931" cy="584662"/>
          </a:xfrm>
        </p:spPr>
        <p:txBody>
          <a:bodyPr/>
          <a:lstStyle/>
          <a:p>
            <a:r>
              <a:rPr lang="es-MX" dirty="0"/>
              <a:t>V</a:t>
            </a:r>
            <a:r>
              <a:rPr lang="en-US" dirty="0" err="1"/>
              <a:t>ariation</a:t>
            </a:r>
            <a:r>
              <a:rPr lang="en-US" dirty="0"/>
              <a:t> per section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D411F0A-A068-4B5E-8066-0C4C11FBBA7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7" y="131618"/>
            <a:ext cx="1848461" cy="398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D29478-403E-43EC-B525-D261C1275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426" y="2791644"/>
            <a:ext cx="9794647" cy="187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34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D29B5-1B58-809F-FEA7-B82105E94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2178" y="430529"/>
            <a:ext cx="5486400" cy="3291840"/>
          </a:xfrm>
        </p:spPr>
        <p:txBody>
          <a:bodyPr/>
          <a:lstStyle/>
          <a:p>
            <a:r>
              <a:rPr lang="es-MX" dirty="0"/>
              <a:t>%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improvement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F43C3E7-3B8E-4751-851F-7BB558E5C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31841" y="4499330"/>
            <a:ext cx="5486400" cy="1645920"/>
          </a:xfrm>
        </p:spPr>
        <p:txBody>
          <a:bodyPr/>
          <a:lstStyle/>
          <a:p>
            <a:r>
              <a:rPr lang="es-MX" sz="8000" dirty="0"/>
              <a:t>70%</a:t>
            </a:r>
            <a:endParaRPr lang="en-US" sz="80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8C13B33-FA02-4DF6-B069-FE4E629E9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9" y="768927"/>
            <a:ext cx="6053859" cy="5791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50A8B54-8DB8-4ED3-9DD2-86B14621AAE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7" y="131618"/>
            <a:ext cx="1848461" cy="398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8225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633A5-8BE3-D44D-57F3-2EF161376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AB6D40A-2A0A-AF3D-8CF7-3ECD37765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</p:spPr>
        <p:txBody>
          <a:bodyPr/>
          <a:lstStyle/>
          <a:p>
            <a:r>
              <a:rPr lang="en-US" dirty="0"/>
              <a:t>General variation of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442CD-A26D-1761-8CE7-8BC3075BB4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05650" y="4424862"/>
            <a:ext cx="2044386" cy="770593"/>
          </a:xfrm>
        </p:spPr>
        <p:txBody>
          <a:bodyPr>
            <a:normAutofit fontScale="92500"/>
          </a:bodyPr>
          <a:lstStyle/>
          <a:p>
            <a:r>
              <a:rPr lang="en-US" sz="6000" dirty="0"/>
              <a:t>+ 18%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7CBA5F-E4D5-4AB8-8F75-EC3AD1FE927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7" y="131618"/>
            <a:ext cx="1848461" cy="398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059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/>
          <a:lstStyle/>
          <a:p>
            <a:r>
              <a:rPr lang="en-US" dirty="0"/>
              <a:t>Conclusions – Key results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76834" y="2190270"/>
            <a:ext cx="7810500" cy="3700462"/>
          </a:xfrm>
        </p:spPr>
        <p:txBody>
          <a:bodyPr>
            <a:noAutofit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0" i="0" dirty="0">
                <a:solidFill>
                  <a:srgbClr val="404040"/>
                </a:solidFill>
                <a:effectLst/>
                <a:latin typeface="DeepSeek-CJK-patch"/>
              </a:rPr>
              <a:t>The intervention demonstrated overall positive outcomes across all assessment sections. Key findings include: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b="1" i="0" dirty="0">
                <a:solidFill>
                  <a:srgbClr val="404040"/>
                </a:solidFill>
                <a:effectLst/>
                <a:latin typeface="DeepSeek-CJK-patch"/>
              </a:rPr>
              <a:t>Response Analysis: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404040"/>
                </a:solidFill>
                <a:effectLst/>
                <a:latin typeface="DeepSeek-CJK-patch"/>
              </a:rPr>
              <a:t>70% of evaluated indicators showed statistically significant positive change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404040"/>
                </a:solidFill>
                <a:effectLst/>
                <a:latin typeface="DeepSeek-CJK-patch"/>
              </a:rPr>
              <a:t>Mean improvement across all measures was +18 percentage points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en-US" sz="1400" b="1" i="0" dirty="0">
                <a:solidFill>
                  <a:srgbClr val="404040"/>
                </a:solidFill>
                <a:effectLst/>
                <a:latin typeface="DeepSeek-CJK-patch"/>
              </a:rPr>
              <a:t>Sectional Performance: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404040"/>
                </a:solidFill>
                <a:effectLst/>
                <a:latin typeface="DeepSeek-CJK-patch"/>
              </a:rPr>
              <a:t>Peak performance: Section C (30% improvement)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404040"/>
                </a:solidFill>
                <a:effectLst/>
                <a:latin typeface="DeepSeek-CJK-patch"/>
              </a:rPr>
              <a:t>Lowest performance: Section A2 (8% improvement)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US" sz="1400" b="1" i="0" dirty="0">
                <a:solidFill>
                  <a:srgbClr val="404040"/>
                </a:solidFill>
                <a:effectLst/>
                <a:latin typeface="DeepSeek-CJK-patch"/>
              </a:rPr>
              <a:t>Anomalies Identified: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404040"/>
                </a:solidFill>
                <a:effectLst/>
                <a:latin typeface="DeepSeek-CJK-patch"/>
              </a:rPr>
              <a:t>Section A2 represented the sole instance of negative outcomes, with specific indicators showing performance regression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404040"/>
                </a:solidFill>
                <a:effectLst/>
                <a:latin typeface="DeepSeek-CJK-patch"/>
              </a:rPr>
              <a:t>This suggests potential deficiencies in either content delivery or participant comprehension for Section A2 subject matter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sz="1400" dirty="0">
              <a:solidFill>
                <a:schemeClr val="dk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64BBDCD-BA0F-4C76-9EF1-DD59C3F171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418"/>
          <a:stretch/>
        </p:blipFill>
        <p:spPr>
          <a:xfrm>
            <a:off x="5498822" y="5766833"/>
            <a:ext cx="5835599" cy="9686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0AD6DC-E882-416A-80A1-86827399096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7" y="131618"/>
            <a:ext cx="1848461" cy="398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0312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/>
          <a:lstStyle/>
          <a:p>
            <a:r>
              <a:rPr lang="en-US" dirty="0"/>
              <a:t>Conclusions – Limitations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27540" y="2216989"/>
            <a:ext cx="8940560" cy="381914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404040"/>
                </a:solidFill>
                <a:latin typeface="DeepSeek-CJK-patch"/>
              </a:rPr>
              <a:t>I</a:t>
            </a:r>
            <a:r>
              <a:rPr lang="en-US" sz="1600" b="1" i="0" dirty="0">
                <a:solidFill>
                  <a:srgbClr val="404040"/>
                </a:solidFill>
                <a:effectLst/>
                <a:latin typeface="DeepSeek-CJK-patch"/>
              </a:rPr>
              <a:t>ndicator IV.3:</a:t>
            </a:r>
            <a:br>
              <a:rPr lang="en-US" sz="1600" b="0" i="0" dirty="0">
                <a:solidFill>
                  <a:srgbClr val="404040"/>
                </a:solidFill>
                <a:effectLst/>
                <a:latin typeface="DeepSeek-CJK-patch"/>
              </a:rPr>
            </a:br>
            <a:r>
              <a:rPr lang="en-US" sz="1600" b="0" i="0" dirty="0">
                <a:solidFill>
                  <a:srgbClr val="404040"/>
                </a:solidFill>
                <a:effectLst/>
                <a:latin typeface="DeepSeek-CJK-patch"/>
              </a:rPr>
              <a:t>"By project completion, a minimum of 75% of participating stakeholders shall demonstrate measurable improvement in Knowledge, Attitudes and Practices (KAP) related to marine litter prevention, as evidenced through standardized assessment following awareness-raising interventions."</a:t>
            </a:r>
          </a:p>
          <a:p>
            <a:pPr algn="l"/>
            <a:r>
              <a:rPr lang="en-US" sz="1600" b="1" i="0" dirty="0">
                <a:solidFill>
                  <a:srgbClr val="404040"/>
                </a:solidFill>
                <a:effectLst/>
                <a:latin typeface="DeepSeek-CJK-patch"/>
              </a:rPr>
              <a:t>Methodological Limitations Identified:</a:t>
            </a:r>
            <a:endParaRPr lang="en-US" sz="1600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algn="l">
              <a:buFont typeface="+mj-lt"/>
              <a:buAutoNum type="arabicPeriod"/>
            </a:pPr>
            <a:r>
              <a:rPr lang="en-US" sz="1600" b="0" i="0" dirty="0">
                <a:solidFill>
                  <a:srgbClr val="404040"/>
                </a:solidFill>
                <a:effectLst/>
                <a:latin typeface="DeepSeek-CJK-patch"/>
              </a:rPr>
              <a:t>The current KAP survey instrument lacks validated knowledge-based assessment components, relying primarily on self-reported perceptions rather than objective measurement of learning outcomes.</a:t>
            </a:r>
          </a:p>
          <a:p>
            <a:pPr algn="l">
              <a:buFont typeface="+mj-lt"/>
              <a:buAutoNum type="arabicPeriod"/>
            </a:pPr>
            <a:r>
              <a:rPr lang="en-US" sz="1600" b="0" i="0" dirty="0">
                <a:solidFill>
                  <a:srgbClr val="404040"/>
                </a:solidFill>
                <a:effectLst/>
                <a:latin typeface="DeepSeek-CJK-patch"/>
              </a:rPr>
              <a:t>The absence of a longitudinal study design with matched cohorts prevents valid pre-post intervention comparison, as baseline and </a:t>
            </a:r>
            <a:r>
              <a:rPr lang="en-US" sz="1600" b="0" i="0" dirty="0" err="1">
                <a:solidFill>
                  <a:srgbClr val="404040"/>
                </a:solidFill>
                <a:effectLst/>
                <a:latin typeface="DeepSeek-CJK-patch"/>
              </a:rPr>
              <a:t>endline</a:t>
            </a:r>
            <a:r>
              <a:rPr lang="en-US" sz="1600" b="0" i="0" dirty="0">
                <a:solidFill>
                  <a:srgbClr val="404040"/>
                </a:solidFill>
                <a:effectLst/>
                <a:latin typeface="DeepSeek-CJK-patch"/>
              </a:rPr>
              <a:t> assessments were conducted with different sample populations.</a:t>
            </a:r>
          </a:p>
          <a:p>
            <a:pPr algn="l">
              <a:buFont typeface="+mj-lt"/>
              <a:buAutoNum type="arabicPeriod"/>
            </a:pPr>
            <a:r>
              <a:rPr lang="en-US" sz="1600" b="0" i="0" dirty="0">
                <a:solidFill>
                  <a:srgbClr val="404040"/>
                </a:solidFill>
                <a:effectLst/>
                <a:latin typeface="DeepSeek-CJK-patch"/>
              </a:rPr>
              <a:t>Significant sample size discrepancies (n=365 baseline vs n=49 </a:t>
            </a:r>
            <a:r>
              <a:rPr lang="en-US" sz="1600" b="0" i="0" dirty="0" err="1">
                <a:solidFill>
                  <a:srgbClr val="404040"/>
                </a:solidFill>
                <a:effectLst/>
                <a:latin typeface="DeepSeek-CJK-patch"/>
              </a:rPr>
              <a:t>endline</a:t>
            </a:r>
            <a:r>
              <a:rPr lang="en-US" sz="1600" b="0" i="0" dirty="0">
                <a:solidFill>
                  <a:srgbClr val="404040"/>
                </a:solidFill>
                <a:effectLst/>
                <a:latin typeface="DeepSeek-CJK-patch"/>
              </a:rPr>
              <a:t> in Colombia) introduce potential sampling bias and threaten the statistical reliability of reported outcomes.</a:t>
            </a:r>
          </a:p>
          <a:p>
            <a:pPr marL="0" indent="0">
              <a:buNone/>
            </a:pPr>
            <a:endParaRPr lang="en-US" sz="16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31D0C5C-0628-4732-81D3-085C8C86168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7" y="131618"/>
            <a:ext cx="1848461" cy="398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865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/>
          <a:lstStyle/>
          <a:p>
            <a:r>
              <a:rPr lang="en-US" dirty="0"/>
              <a:t>Conclusions – Key takeaways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8000" y="2190270"/>
            <a:ext cx="8818418" cy="4265948"/>
          </a:xfrm>
        </p:spPr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US" sz="1800" b="0" i="0" dirty="0">
                <a:solidFill>
                  <a:srgbClr val="404040"/>
                </a:solidFill>
                <a:effectLst/>
                <a:latin typeface="DeepSeek-CJK-patch"/>
              </a:rPr>
              <a:t>Overall, we obtained positive results across all sections of the interview, with over 70% of the tested knowledge areas demonstrating strong performance. This indicates that the country-level projects had a measurable and noticeable impact on the communities where they were implemented.</a:t>
            </a:r>
          </a:p>
          <a:p>
            <a:pPr marL="0" indent="0" algn="l">
              <a:buNone/>
            </a:pPr>
            <a:r>
              <a:rPr lang="en-US" sz="1800" b="0" i="0" dirty="0">
                <a:solidFill>
                  <a:srgbClr val="404040"/>
                </a:solidFill>
                <a:effectLst/>
                <a:latin typeface="DeepSeek-CJK-patch"/>
              </a:rPr>
              <a:t>Although a direct improvement comparison was not possible, the results clearly demonstrate the positive influence of the pilots, both individually in each country and collectively as a whole.</a:t>
            </a:r>
          </a:p>
          <a:p>
            <a:pPr marL="0" indent="0" algn="l">
              <a:buNone/>
            </a:pPr>
            <a:r>
              <a:rPr lang="en-US" sz="1800" b="0" i="0" dirty="0">
                <a:solidFill>
                  <a:srgbClr val="404040"/>
                </a:solidFill>
                <a:effectLst/>
                <a:latin typeface="DeepSeek-CJK-patch"/>
              </a:rPr>
              <a:t>For future implementations of the KAP survey, we recommend the following adjustments: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04040"/>
                </a:solidFill>
                <a:effectLst/>
                <a:latin typeface="DeepSeek-CJK-patch"/>
              </a:rPr>
              <a:t>Adapt questions to better assess the population’s knowledge.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04040"/>
                </a:solidFill>
                <a:effectLst/>
                <a:latin typeface="DeepSeek-CJK-patch"/>
              </a:rPr>
              <a:t>Standardize answer scales (e.g., 1 to 5) across all questions.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04040"/>
                </a:solidFill>
                <a:effectLst/>
                <a:latin typeface="DeepSeek-CJK-patch"/>
              </a:rPr>
              <a:t>Modify the indicator to measure overall improvement rather than direct improvement, given the challenges of re-interviewing the same individuals years later.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04040"/>
                </a:solidFill>
                <a:effectLst/>
                <a:latin typeface="DeepSeek-CJK-patch"/>
              </a:rPr>
              <a:t>Standardize target populations and sample sizes to ensure effective survey implementation.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20F4C4B-65A5-451F-80BA-363484FAEE2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7" y="131618"/>
            <a:ext cx="1848461" cy="398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741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AB9C34-2B13-E66F-1053-2BA156F89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84005"/>
            <a:ext cx="10972800" cy="1188720"/>
          </a:xfrm>
        </p:spPr>
        <p:txBody>
          <a:bodyPr/>
          <a:lstStyle/>
          <a:p>
            <a:r>
              <a:rPr lang="en-US" dirty="0"/>
              <a:t>Sample characterization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8E0BF8F-3BAC-40AF-9064-2D829D5489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409016"/>
              </p:ext>
            </p:extLst>
          </p:nvPr>
        </p:nvGraphicFramePr>
        <p:xfrm>
          <a:off x="401781" y="2617206"/>
          <a:ext cx="2715492" cy="3460495"/>
        </p:xfrm>
        <a:graphic>
          <a:graphicData uri="http://schemas.openxmlformats.org/drawingml/2006/table">
            <a:tbl>
              <a:tblPr/>
              <a:tblGrid>
                <a:gridCol w="2061499">
                  <a:extLst>
                    <a:ext uri="{9D8B030D-6E8A-4147-A177-3AD203B41FA5}">
                      <a16:colId xmlns:a16="http://schemas.microsoft.com/office/drawing/2014/main" val="3133835078"/>
                    </a:ext>
                  </a:extLst>
                </a:gridCol>
                <a:gridCol w="653993">
                  <a:extLst>
                    <a:ext uri="{9D8B030D-6E8A-4147-A177-3AD203B41FA5}">
                      <a16:colId xmlns:a16="http://schemas.microsoft.com/office/drawing/2014/main" val="2394572423"/>
                    </a:ext>
                  </a:extLst>
                </a:gridCol>
              </a:tblGrid>
              <a:tr h="326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Sample x Country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Quantity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446222"/>
                  </a:ext>
                </a:extLst>
              </a:tr>
              <a:tr h="313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371396"/>
                  </a:ext>
                </a:extLst>
              </a:tr>
              <a:tr h="313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3310287"/>
                  </a:ext>
                </a:extLst>
              </a:tr>
              <a:tr h="313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059490"/>
                  </a:ext>
                </a:extLst>
              </a:tr>
              <a:tr h="313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Costa Rica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758987"/>
                  </a:ext>
                </a:extLst>
              </a:tr>
              <a:tr h="313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305804"/>
                  </a:ext>
                </a:extLst>
              </a:tr>
              <a:tr h="313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535357"/>
                  </a:ext>
                </a:extLst>
              </a:tr>
              <a:tr h="313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República Dominicana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544065"/>
                  </a:ext>
                </a:extLst>
              </a:tr>
              <a:tr h="313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75011"/>
                  </a:ext>
                </a:extLst>
              </a:tr>
              <a:tr h="313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274533"/>
                  </a:ext>
                </a:extLst>
              </a:tr>
              <a:tr h="313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23424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61AFED8-DA19-4B7D-B85A-AEBD74FE8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237004"/>
              </p:ext>
            </p:extLst>
          </p:nvPr>
        </p:nvGraphicFramePr>
        <p:xfrm>
          <a:off x="3370698" y="2636355"/>
          <a:ext cx="2496702" cy="3446970"/>
        </p:xfrm>
        <a:graphic>
          <a:graphicData uri="http://schemas.openxmlformats.org/drawingml/2006/table">
            <a:tbl>
              <a:tblPr/>
              <a:tblGrid>
                <a:gridCol w="1836655">
                  <a:extLst>
                    <a:ext uri="{9D8B030D-6E8A-4147-A177-3AD203B41FA5}">
                      <a16:colId xmlns:a16="http://schemas.microsoft.com/office/drawing/2014/main" val="1883961505"/>
                    </a:ext>
                  </a:extLst>
                </a:gridCol>
                <a:gridCol w="660047">
                  <a:extLst>
                    <a:ext uri="{9D8B030D-6E8A-4147-A177-3AD203B41FA5}">
                      <a16:colId xmlns:a16="http://schemas.microsoft.com/office/drawing/2014/main" val="982888702"/>
                    </a:ext>
                  </a:extLst>
                </a:gridCol>
              </a:tblGrid>
              <a:tr h="3446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Sample x year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Quantity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835824"/>
                  </a:ext>
                </a:extLst>
              </a:tr>
              <a:tr h="3446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857126"/>
                  </a:ext>
                </a:extLst>
              </a:tr>
              <a:tr h="3446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952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888235"/>
                  </a:ext>
                </a:extLst>
              </a:tr>
              <a:tr h="3446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Costa Rica</a:t>
                      </a:r>
                    </a:p>
                  </a:txBody>
                  <a:tcPr marL="952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763818"/>
                  </a:ext>
                </a:extLst>
              </a:tr>
              <a:tr h="3446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República Dominicana</a:t>
                      </a:r>
                    </a:p>
                  </a:txBody>
                  <a:tcPr marL="952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996512"/>
                  </a:ext>
                </a:extLst>
              </a:tr>
              <a:tr h="3446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218068"/>
                  </a:ext>
                </a:extLst>
              </a:tr>
              <a:tr h="3446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952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0596334"/>
                  </a:ext>
                </a:extLst>
              </a:tr>
              <a:tr h="3446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Costa Rica</a:t>
                      </a:r>
                    </a:p>
                  </a:txBody>
                  <a:tcPr marL="952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111106"/>
                  </a:ext>
                </a:extLst>
              </a:tr>
              <a:tr h="3446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República Dominicana</a:t>
                      </a:r>
                    </a:p>
                  </a:txBody>
                  <a:tcPr marL="952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33870"/>
                  </a:ext>
                </a:extLst>
              </a:tr>
              <a:tr h="3446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815919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E2AA6AF-7437-4441-AA89-3381061D13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215544"/>
              </p:ext>
            </p:extLst>
          </p:nvPr>
        </p:nvGraphicFramePr>
        <p:xfrm>
          <a:off x="6459683" y="2348345"/>
          <a:ext cx="5230092" cy="386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E40B1A4A-E774-4249-BE90-AC4C24B079BE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7" y="131618"/>
            <a:ext cx="1848461" cy="398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2428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6EA7E-A508-4A08-9977-199AF6F58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Error </a:t>
            </a:r>
            <a:r>
              <a:rPr lang="es-MX" dirty="0" err="1"/>
              <a:t>margin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Survey</a:t>
            </a:r>
            <a:endParaRPr lang="en-US" dirty="0"/>
          </a:p>
        </p:txBody>
      </p:sp>
      <p:graphicFrame>
        <p:nvGraphicFramePr>
          <p:cNvPr id="6" name="Table Placeholder 3">
            <a:extLst>
              <a:ext uri="{FF2B5EF4-FFF2-40B4-BE49-F238E27FC236}">
                <a16:creationId xmlns:a16="http://schemas.microsoft.com/office/drawing/2014/main" id="{B1ED0C2B-6B09-439C-BF0F-49A459742667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3612271117"/>
              </p:ext>
            </p:extLst>
          </p:nvPr>
        </p:nvGraphicFramePr>
        <p:xfrm>
          <a:off x="593725" y="2628900"/>
          <a:ext cx="10991080" cy="237875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47770">
                  <a:extLst>
                    <a:ext uri="{9D8B030D-6E8A-4147-A177-3AD203B41FA5}">
                      <a16:colId xmlns:a16="http://schemas.microsoft.com/office/drawing/2014/main" val="2382218087"/>
                    </a:ext>
                  </a:extLst>
                </a:gridCol>
                <a:gridCol w="2747770">
                  <a:extLst>
                    <a:ext uri="{9D8B030D-6E8A-4147-A177-3AD203B41FA5}">
                      <a16:colId xmlns:a16="http://schemas.microsoft.com/office/drawing/2014/main" val="3953468724"/>
                    </a:ext>
                  </a:extLst>
                </a:gridCol>
                <a:gridCol w="2747770">
                  <a:extLst>
                    <a:ext uri="{9D8B030D-6E8A-4147-A177-3AD203B41FA5}">
                      <a16:colId xmlns:a16="http://schemas.microsoft.com/office/drawing/2014/main" val="4277526474"/>
                    </a:ext>
                  </a:extLst>
                </a:gridCol>
                <a:gridCol w="2747770">
                  <a:extLst>
                    <a:ext uri="{9D8B030D-6E8A-4147-A177-3AD203B41FA5}">
                      <a16:colId xmlns:a16="http://schemas.microsoft.com/office/drawing/2014/main" val="2438884888"/>
                    </a:ext>
                  </a:extLst>
                </a:gridCol>
              </a:tblGrid>
              <a:tr h="59468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+mj-lt"/>
                        </a:rPr>
                        <a:t>Impact factor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+mj-lt"/>
                        </a:rPr>
                        <a:t>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+mj-lt"/>
                        </a:rPr>
                        <a:t>Sample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+mj-lt"/>
                        </a:rPr>
                        <a:t>Error margin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7107962"/>
                  </a:ext>
                </a:extLst>
              </a:tr>
              <a:tr h="5946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Costa Rica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1386868"/>
                  </a:ext>
                </a:extLst>
              </a:tr>
              <a:tr h="5946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Dominican Republic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</a:t>
                      </a:r>
                      <a:r>
                        <a:rPr lang="en-US" dirty="0"/>
                        <a:t>,478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</a:t>
                      </a:r>
                      <a:r>
                        <a:rPr lang="en-US" dirty="0"/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7%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626418"/>
                  </a:ext>
                </a:extLst>
              </a:tr>
              <a:tr h="594689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Colombia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46,000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10.3%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248296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C44D5A0-DB28-4AB9-9CAC-37C558ABB252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7" y="131618"/>
            <a:ext cx="1848461" cy="3987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AF16C8-89F3-423D-9B16-85CEB1CD5DB6}"/>
              </a:ext>
            </a:extLst>
          </p:cNvPr>
          <p:cNvSpPr txBox="1"/>
          <p:nvPr/>
        </p:nvSpPr>
        <p:spPr>
          <a:xfrm>
            <a:off x="491836" y="624113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*At 95% confidence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5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893A01A-8880-4A4D-92E9-494EAF2829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423870"/>
              </p:ext>
            </p:extLst>
          </p:nvPr>
        </p:nvGraphicFramePr>
        <p:xfrm>
          <a:off x="380999" y="820544"/>
          <a:ext cx="6400801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7E4EF956-A1C2-443F-82DF-088567B62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38" y="4611995"/>
            <a:ext cx="11295724" cy="14928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85B788-793E-4146-8B2B-4D8D21AC023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7" y="131618"/>
            <a:ext cx="1848461" cy="398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8CBAD4-F95F-4A86-ADCF-BE1551892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95" y="4488873"/>
            <a:ext cx="9416724" cy="2087996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72658DD-3855-4C17-BF4E-FF0385874B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008773"/>
              </p:ext>
            </p:extLst>
          </p:nvPr>
        </p:nvGraphicFramePr>
        <p:xfrm>
          <a:off x="1132047" y="646170"/>
          <a:ext cx="7398327" cy="3726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EE0CB81-9977-4636-89CF-42EDF234A87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7" y="131618"/>
            <a:ext cx="1848461" cy="398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5490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E0CB81-9977-4636-89CF-42EDF234A87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7" y="131618"/>
            <a:ext cx="1848461" cy="3987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DBCCDBF-D09B-4502-841F-B6B6F0DEAD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310496"/>
              </p:ext>
            </p:extLst>
          </p:nvPr>
        </p:nvGraphicFramePr>
        <p:xfrm>
          <a:off x="694113" y="2230582"/>
          <a:ext cx="6745777" cy="4293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81495BC5-DD5C-4467-876A-E3348FDB9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</p:spPr>
        <p:txBody>
          <a:bodyPr/>
          <a:lstStyle/>
          <a:p>
            <a:r>
              <a:rPr lang="es-MX" dirty="0"/>
              <a:t>A1 </a:t>
            </a:r>
            <a:r>
              <a:rPr lang="es-MX" dirty="0" err="1"/>
              <a:t>Deeper</a:t>
            </a:r>
            <a:r>
              <a:rPr lang="es-MX" dirty="0"/>
              <a:t> </a:t>
            </a:r>
            <a:r>
              <a:rPr lang="es-MX" dirty="0" err="1"/>
              <a:t>analisys</a:t>
            </a:r>
            <a:r>
              <a:rPr lang="es-MX" dirty="0"/>
              <a:t>, </a:t>
            </a:r>
            <a:r>
              <a:rPr lang="es-MX" dirty="0" err="1"/>
              <a:t>outliers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E2943C6-B56D-48E9-9772-D080971FFAA4}"/>
              </a:ext>
            </a:extLst>
          </p:cNvPr>
          <p:cNvSpPr txBox="1">
            <a:spLocks/>
          </p:cNvSpPr>
          <p:nvPr/>
        </p:nvSpPr>
        <p:spPr>
          <a:xfrm>
            <a:off x="7629005" y="2454420"/>
            <a:ext cx="3938155" cy="370046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For A1 on 2024, not one answer was higher than 3. This would seem to signal that the survey scale for the 2 years were different. </a:t>
            </a:r>
          </a:p>
          <a:p>
            <a:r>
              <a:rPr lang="en-US" dirty="0"/>
              <a:t>2022: 1-4</a:t>
            </a:r>
          </a:p>
          <a:p>
            <a:r>
              <a:rPr lang="en-US" dirty="0"/>
              <a:t>2024: 1-3</a:t>
            </a:r>
          </a:p>
          <a:p>
            <a:pPr marL="0" indent="0">
              <a:buNone/>
            </a:pPr>
            <a:r>
              <a:rPr lang="en-US" dirty="0"/>
              <a:t>This will be corrected in further analysis to account for this outlier</a:t>
            </a:r>
          </a:p>
        </p:txBody>
      </p:sp>
    </p:spTree>
    <p:extLst>
      <p:ext uri="{BB962C8B-B14F-4D97-AF65-F5344CB8AC3E}">
        <p14:creationId xmlns:p14="http://schemas.microsoft.com/office/powerpoint/2010/main" val="806153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E0CB81-9977-4636-89CF-42EDF234A87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7" y="131618"/>
            <a:ext cx="1848461" cy="3987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72658DD-3855-4C17-BF4E-FF0385874B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7240825"/>
              </p:ext>
            </p:extLst>
          </p:nvPr>
        </p:nvGraphicFramePr>
        <p:xfrm>
          <a:off x="598757" y="942108"/>
          <a:ext cx="7069734" cy="3345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27CB108-0495-4656-AC6F-439757290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57" y="4344228"/>
            <a:ext cx="9986116" cy="238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35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3A7DC6-D2A6-4B1A-B4AC-7C8956E20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77" y="4043506"/>
            <a:ext cx="8648700" cy="262255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86E55B0-1FF2-4F02-9261-501AB72FC4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375810"/>
              </p:ext>
            </p:extLst>
          </p:nvPr>
        </p:nvGraphicFramePr>
        <p:xfrm>
          <a:off x="1132047" y="574963"/>
          <a:ext cx="7206096" cy="3468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947D122-141B-4A96-9F2B-5DFE22542D5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7" y="131618"/>
            <a:ext cx="1848461" cy="398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291888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54452161-fadc-4076-902c-1516eba77f6e" xsi:nil="true"/>
    <_activity xmlns="54452161-fadc-4076-902c-1516eba77f6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9BCB88BBB084444A48F7459B4C237EF" ma:contentTypeVersion="10" ma:contentTypeDescription="Crear nuevo documento." ma:contentTypeScope="" ma:versionID="3134f5eba751177705c4685265d43684">
  <xsd:schema xmlns:xsd="http://www.w3.org/2001/XMLSchema" xmlns:xs="http://www.w3.org/2001/XMLSchema" xmlns:p="http://schemas.microsoft.com/office/2006/metadata/properties" xmlns:ns3="54452161-fadc-4076-902c-1516eba77f6e" xmlns:ns4="78ae74f0-ec44-4c84-8689-576815b71ac0" targetNamespace="http://schemas.microsoft.com/office/2006/metadata/properties" ma:root="true" ma:fieldsID="b4152e7e8e4fabb8f7a0278a32b1ec01" ns3:_="" ns4:_="">
    <xsd:import namespace="54452161-fadc-4076-902c-1516eba77f6e"/>
    <xsd:import namespace="78ae74f0-ec44-4c84-8689-576815b71a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452161-fadc-4076-902c-1516eba77f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ae74f0-ec44-4c84-8689-576815b71ac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B194E-8B30-4377-8C59-ECFB902D2A26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78ae74f0-ec44-4c84-8689-576815b71ac0"/>
    <ds:schemaRef ds:uri="54452161-fadc-4076-902c-1516eba77f6e"/>
  </ds:schemaRefs>
</ds:datastoreItem>
</file>

<file path=customXml/itemProps2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4D345B-AC0A-41B4-A096-10E252548D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452161-fadc-4076-902c-1516eba77f6e"/>
    <ds:schemaRef ds:uri="78ae74f0-ec44-4c84-8689-576815b71a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Geometric annual presentation</Template>
  <TotalTime>2812</TotalTime>
  <Words>740</Words>
  <Application>Microsoft Office PowerPoint</Application>
  <PresentationFormat>Widescreen</PresentationFormat>
  <Paragraphs>158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DeepSeek-CJK-patch</vt:lpstr>
      <vt:lpstr>Franklin Gothic Book</vt:lpstr>
      <vt:lpstr>Franklin Gothic Demi</vt:lpstr>
      <vt:lpstr>Custom</vt:lpstr>
      <vt:lpstr>PROMAR: KAP Survey 2022-2024 </vt:lpstr>
      <vt:lpstr>Index</vt:lpstr>
      <vt:lpstr>Sample characterization</vt:lpstr>
      <vt:lpstr>Error margin of Survey</vt:lpstr>
      <vt:lpstr>PowerPoint Presentation</vt:lpstr>
      <vt:lpstr>PowerPoint Presentation</vt:lpstr>
      <vt:lpstr>A1 Deeper analisys, outliers</vt:lpstr>
      <vt:lpstr>PowerPoint Presentation</vt:lpstr>
      <vt:lpstr>PowerPoint Presentation</vt:lpstr>
      <vt:lpstr>PowerPoint Presentation</vt:lpstr>
      <vt:lpstr>Deeper analysis of relevant questions</vt:lpstr>
      <vt:lpstr>C1 – Do you know what is marine litter?</vt:lpstr>
      <vt:lpstr>C1 – Do you know what is marine litter?</vt:lpstr>
      <vt:lpstr>C1 – Do you know what is marine litter?</vt:lpstr>
      <vt:lpstr>A3 – I have enough information to act against marine litter</vt:lpstr>
      <vt:lpstr>A3 – I have enough information to act against marine litter</vt:lpstr>
      <vt:lpstr>A3 – I have enough information to act against marine litter</vt:lpstr>
      <vt:lpstr>A3 – I have enough information to act against marine litter</vt:lpstr>
      <vt:lpstr>Conclusion</vt:lpstr>
      <vt:lpstr>Variation per section</vt:lpstr>
      <vt:lpstr>% of improvement</vt:lpstr>
      <vt:lpstr>General variation of survey</vt:lpstr>
      <vt:lpstr>Conclusions – Key results</vt:lpstr>
      <vt:lpstr>Conclusions – Limitations</vt:lpstr>
      <vt:lpstr>Conclusions – 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PROMAR: Encuesta KAP 2022-2024</dc:title>
  <dc:creator>[Est - IND] Toirac Quiroga, Hiram Gabriel</dc:creator>
  <cp:lastModifiedBy>Hiram Toirac</cp:lastModifiedBy>
  <cp:revision>22</cp:revision>
  <dcterms:created xsi:type="dcterms:W3CDTF">2025-04-02T01:03:10Z</dcterms:created>
  <dcterms:modified xsi:type="dcterms:W3CDTF">2025-04-04T13:43:09Z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0x010100D9BCB88BBB084444A48F7459B4C237EF</vt:lpwstr>
  </property>
</Properties>
</file>